
<file path=[Content_Types].xml><?xml version="1.0" encoding="utf-8"?>
<Types xmlns="http://schemas.openxmlformats.org/package/2006/content-types">
  <Default ContentType="image/jpeg" Extension="jpg"/>
  <Default ContentType="image/png" Extension="png"/>
  <Default ContentType="image/vnd.ms-photo" Extension="wdp"/>
  <Default ContentType="application/vnd.openxmlformats-package.relationships+xml" Extension="rels"/>
  <Default ContentType="application/xml" Extension="xml"/>
  <Default ContentType="image/jpeg" Extension="jpeg"/>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1.xml"/>
  <Override ContentType="application/vnd.openxmlformats-officedocument.presentationml.slideMaster+xml" PartName="/ppt/slideMasters/slideMaster1.xml"/>
  <Override ContentType="application/vnd.openxmlformats-officedocument.presentationml.notesMaster+xml" PartName="/ppt/notesMasters/notesMaster1.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3.xml"/>
  <Override ContentType="application/vnd.openxmlformats-officedocument.presentationml.slide+xml" PartName="/ppt/slides/slide27.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30.xml"/>
  <Override ContentType="application/vnd.openxmlformats-officedocument.presentationml.slide+xml" PartName="/ppt/slides/slide5.xml"/>
  <Override ContentType="application/vnd.openxmlformats-officedocument.presentationml.slide+xml" PartName="/ppt/slides/slide25.xml"/>
  <Override ContentType="application/vnd.openxmlformats-officedocument.presentationml.slide+xml" PartName="/ppt/slides/slide2.xml"/>
  <Override ContentType="application/vnd.openxmlformats-officedocument.presentationml.slide+xml" PartName="/ppt/slides/slide31.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2.xml"/>
  <Override ContentType="application/vnd.openxmlformats-officedocument.presentationml.slide+xml" PartName="/ppt/slides/slide28.xml"/>
  <Override ContentType="application/vnd.openxmlformats-officedocument.presentationml.slide+xml" PartName="/ppt/slides/slide32.xml"/>
  <Override ContentType="application/vnd.openxmlformats-officedocument.presentationml.slide+xml" PartName="/ppt/slides/slide26.xml"/>
  <Override ContentType="application/vnd.openxmlformats-officedocument.presentationml.slide+xml" PartName="/ppt/slides/slide15.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6.xml"/>
  <Override ContentType="application/vnd.openxmlformats-officedocument.presentationml.slide+xml" PartName="/ppt/slides/slide20.xml"/>
  <Override ContentType="application/vnd.openxmlformats-officedocument.presentationml.slide+xml" PartName="/ppt/slides/slide1.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defaultTextStyle>
    <a:defPPr lvl="0">
      <a:defRPr lang="pt-B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2" Type="http://schemas.openxmlformats.org/officeDocument/2006/relationships/slide" Target="slides/slide8.xml"/><Relationship Id="rId28" Type="http://schemas.openxmlformats.org/officeDocument/2006/relationships/slide" Target="slides/slide24.xml"/><Relationship Id="rId16" Type="http://schemas.openxmlformats.org/officeDocument/2006/relationships/slide" Target="slides/slide12.xml"/><Relationship Id="rId20" Type="http://schemas.openxmlformats.org/officeDocument/2006/relationships/slide" Target="slides/slide16.xml"/><Relationship Id="rId15" Type="http://schemas.openxmlformats.org/officeDocument/2006/relationships/slide" Target="slides/slide11.xml"/><Relationship Id="rId11" Type="http://schemas.openxmlformats.org/officeDocument/2006/relationships/slide" Target="slides/slide7.xml"/><Relationship Id="rId25" Type="http://schemas.openxmlformats.org/officeDocument/2006/relationships/slide" Target="slides/slide21.xml"/><Relationship Id="rId7" Type="http://schemas.openxmlformats.org/officeDocument/2006/relationships/slide" Target="slides/slide3.xml"/><Relationship Id="rId14" Type="http://schemas.openxmlformats.org/officeDocument/2006/relationships/slide" Target="slides/slide10.xml"/><Relationship Id="rId29" Type="http://schemas.openxmlformats.org/officeDocument/2006/relationships/slide" Target="slides/slide25.xml"/><Relationship Id="rId27" Type="http://schemas.openxmlformats.org/officeDocument/2006/relationships/slide" Target="slides/slide23.xml"/><Relationship Id="rId35" Type="http://schemas.openxmlformats.org/officeDocument/2006/relationships/slide" Target="slides/slide31.xml"/><Relationship Id="rId8" Type="http://schemas.openxmlformats.org/officeDocument/2006/relationships/slide" Target="slides/slide4.xml"/><Relationship Id="rId13" Type="http://schemas.openxmlformats.org/officeDocument/2006/relationships/slide" Target="slides/slide9.xml"/><Relationship Id="rId34" Type="http://schemas.openxmlformats.org/officeDocument/2006/relationships/slide" Target="slides/slide30.xml"/><Relationship Id="rId4" Type="http://schemas.openxmlformats.org/officeDocument/2006/relationships/notesMaster" Target="notesMasters/notesMaster1.xml"/><Relationship Id="rId9" Type="http://schemas.openxmlformats.org/officeDocument/2006/relationships/slide" Target="slides/slide5.xml"/><Relationship Id="rId31" Type="http://schemas.openxmlformats.org/officeDocument/2006/relationships/slide" Target="slides/slide27.xml"/><Relationship Id="rId33" Type="http://schemas.openxmlformats.org/officeDocument/2006/relationships/slide" Target="slides/slide29.xml"/><Relationship Id="rId1" Type="http://schemas.openxmlformats.org/officeDocument/2006/relationships/theme" Target="theme/theme1.xml"/><Relationship Id="rId22" Type="http://schemas.openxmlformats.org/officeDocument/2006/relationships/slide" Target="slides/slide18.xml"/><Relationship Id="rId30" Type="http://schemas.openxmlformats.org/officeDocument/2006/relationships/slide" Target="slides/slide26.xml"/><Relationship Id="rId18" Type="http://schemas.openxmlformats.org/officeDocument/2006/relationships/slide" Target="slides/slide14.xml"/><Relationship Id="rId5" Type="http://schemas.openxmlformats.org/officeDocument/2006/relationships/slide" Target="slides/slide1.xml"/><Relationship Id="rId26" Type="http://schemas.openxmlformats.org/officeDocument/2006/relationships/slide" Target="slides/slide22.xml"/><Relationship Id="rId24" Type="http://schemas.openxmlformats.org/officeDocument/2006/relationships/slide" Target="slides/slide20.xml"/><Relationship Id="rId36" Type="http://schemas.openxmlformats.org/officeDocument/2006/relationships/slide" Target="slides/slide32.xml"/><Relationship Id="rId2" Type="http://schemas.openxmlformats.org/officeDocument/2006/relationships/presProps" Target="presProps1.xml"/><Relationship Id="rId21" Type="http://schemas.openxmlformats.org/officeDocument/2006/relationships/slide" Target="slides/slide17.xml"/><Relationship Id="rId23" Type="http://schemas.openxmlformats.org/officeDocument/2006/relationships/slide" Target="slides/slide19.xml"/><Relationship Id="rId32" Type="http://schemas.openxmlformats.org/officeDocument/2006/relationships/slide" Target="slides/slide28.xml"/><Relationship Id="rId10" Type="http://schemas.openxmlformats.org/officeDocument/2006/relationships/slide" Target="slides/slide6.xml"/><Relationship Id="rId19" Type="http://schemas.openxmlformats.org/officeDocument/2006/relationships/slide" Target="slides/slide15.xml"/><Relationship Id="rId17" Type="http://schemas.openxmlformats.org/officeDocument/2006/relationships/slide" Target="slides/slide13.xml"/><Relationship Id="rId3"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EA0FE-87EF-4224-B290-7F6FD384D2E3}" type="datetimeFigureOut">
              <a:rPr lang="pt-BR" smtClean="0"/>
              <a:t>24/10/2019</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C8941-7872-4A30-B66E-0256A7901A74}" type="slidenum">
              <a:rPr lang="pt-BR" smtClean="0"/>
              <a:t>‹nº›</a:t>
            </a:fld>
            <a:endParaRPr lang="pt-BR" dirty="0"/>
          </a:p>
        </p:txBody>
      </p:sp>
    </p:spTree>
    <p:extLst>
      <p:ext uri="{BB962C8B-B14F-4D97-AF65-F5344CB8AC3E}">
        <p14:creationId xmlns:p14="http://schemas.microsoft.com/office/powerpoint/2010/main" val="387083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32C8941-7872-4A30-B66E-0256A7901A74}" type="slidenum">
              <a:rPr lang="pt-BR" smtClean="0"/>
              <a:t>18</a:t>
            </a:fld>
            <a:endParaRPr lang="pt-BR"/>
          </a:p>
        </p:txBody>
      </p:sp>
    </p:spTree>
    <p:extLst>
      <p:ext uri="{BB962C8B-B14F-4D97-AF65-F5344CB8AC3E}">
        <p14:creationId xmlns:p14="http://schemas.microsoft.com/office/powerpoint/2010/main" val="151089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383265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106661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428574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375248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182418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311608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268127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194256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326426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172559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36A76D8-16F6-4B43-8039-8EDB723375AA}" type="datetimeFigureOut">
              <a:rPr lang="pt-BR" smtClean="0"/>
              <a:t>24/10/2019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656A814D-7594-4361-8ED4-2DD02EE0062F}" type="slidenum">
              <a:rPr lang="pt-BR" smtClean="0"/>
              <a:t>‹nº›</a:t>
            </a:fld>
            <a:endParaRPr lang="pt-BR" dirty="0"/>
          </a:p>
        </p:txBody>
      </p:sp>
    </p:spTree>
    <p:extLst>
      <p:ext uri="{BB962C8B-B14F-4D97-AF65-F5344CB8AC3E}">
        <p14:creationId xmlns:p14="http://schemas.microsoft.com/office/powerpoint/2010/main" val="152896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A76D8-16F6-4B43-8039-8EDB723375AA}" type="datetimeFigureOut">
              <a:rPr lang="pt-BR" smtClean="0"/>
              <a:t>24/10/2019</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A814D-7594-4361-8ED4-2DD02EE0062F}" type="slidenum">
              <a:rPr lang="pt-BR" smtClean="0"/>
              <a:t>‹nº›</a:t>
            </a:fld>
            <a:endParaRPr lang="pt-BR" dirty="0"/>
          </a:p>
        </p:txBody>
      </p:sp>
    </p:spTree>
    <p:extLst>
      <p:ext uri="{BB962C8B-B14F-4D97-AF65-F5344CB8AC3E}">
        <p14:creationId xmlns:p14="http://schemas.microsoft.com/office/powerpoint/2010/main" val="282707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41109-2B52-4A1F-B5F2-08AF30A82531}"/>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1CEFFDB3-AC05-4BA7-92BD-BD6CA6B4CF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1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A0A2FE0-750D-47B5-8CDD-F0DE815A9E62}"/>
              </a:ext>
            </a:extLst>
          </p:cNvPr>
          <p:cNvPicPr>
            <a:picLocks noChangeAspect="1"/>
          </p:cNvPicPr>
          <p:nvPr/>
        </p:nvPicPr>
        <p:blipFill>
          <a:blip r:embed="rId2"/>
          <a:stretch>
            <a:fillRect/>
          </a:stretch>
        </p:blipFill>
        <p:spPr>
          <a:xfrm>
            <a:off x="838200" y="681038"/>
            <a:ext cx="10378440" cy="5495926"/>
          </a:xfrm>
          <a:prstGeom prst="rect">
            <a:avLst/>
          </a:prstGeom>
        </p:spPr>
      </p:pic>
      <p:sp>
        <p:nvSpPr>
          <p:cNvPr id="2" name="Título 1">
            <a:extLst>
              <a:ext uri="{FF2B5EF4-FFF2-40B4-BE49-F238E27FC236}">
                <a16:creationId xmlns:a16="http://schemas.microsoft.com/office/drawing/2014/main" id="{C669F593-93C6-41FB-974E-B6F4AC28876C}"/>
              </a:ext>
            </a:extLst>
          </p:cNvPr>
          <p:cNvSpPr>
            <a:spLocks noGrp="1"/>
          </p:cNvSpPr>
          <p:nvPr>
            <p:ph type="title"/>
          </p:nvPr>
        </p:nvSpPr>
        <p:spPr>
          <a:xfrm>
            <a:off x="1356360" y="5272405"/>
            <a:ext cx="10515600" cy="1325563"/>
          </a:xfrm>
        </p:spPr>
        <p:txBody>
          <a:bodyPr/>
          <a:lstStyle/>
          <a:p>
            <a:r>
              <a:rPr lang="pt-BR" dirty="0">
                <a:solidFill>
                  <a:srgbClr val="00B050"/>
                </a:solidFill>
                <a:latin typeface="+mn-lt"/>
              </a:rPr>
              <a:t>Letra C</a:t>
            </a:r>
          </a:p>
        </p:txBody>
      </p:sp>
    </p:spTree>
    <p:extLst>
      <p:ext uri="{BB962C8B-B14F-4D97-AF65-F5344CB8AC3E}">
        <p14:creationId xmlns:p14="http://schemas.microsoft.com/office/powerpoint/2010/main" val="164461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rgbClr val="0070C0"/>
                </a:solidFill>
                <a:latin typeface="Arial" panose="020B0604020202020204" pitchFamily="34" charset="0"/>
                <a:cs typeface="Arial" panose="020B0604020202020204" pitchFamily="34" charset="0"/>
              </a:rPr>
              <a:t>PRINCIPAIS FAMÍLIAS (GRUPOS)</a:t>
            </a:r>
          </a:p>
        </p:txBody>
      </p:sp>
      <p:sp>
        <p:nvSpPr>
          <p:cNvPr id="3" name="Espaço Reservado para Conteúdo 2"/>
          <p:cNvSpPr>
            <a:spLocks noGrp="1"/>
          </p:cNvSpPr>
          <p:nvPr>
            <p:ph idx="1"/>
          </p:nvPr>
        </p:nvSpPr>
        <p:spPr/>
        <p:txBody>
          <a:bodyPr>
            <a:normAutofit lnSpcReduction="10000"/>
          </a:bodyPr>
          <a:lstStyle/>
          <a:p>
            <a:pPr marL="0" indent="0" algn="ctr">
              <a:buNone/>
            </a:pPr>
            <a:r>
              <a:rPr lang="pt-BR" b="1" dirty="0">
                <a:solidFill>
                  <a:srgbClr val="FF0000"/>
                </a:solidFill>
              </a:rPr>
              <a:t> </a:t>
            </a:r>
            <a:r>
              <a:rPr lang="pt-BR" sz="3200" b="1" dirty="0">
                <a:solidFill>
                  <a:srgbClr val="FF0000"/>
                </a:solidFill>
                <a:latin typeface="Arial" panose="020B0604020202020204" pitchFamily="34" charset="0"/>
                <a:cs typeface="Arial" panose="020B0604020202020204" pitchFamily="34" charset="0"/>
              </a:rPr>
              <a:t>Metais Alcalinos - H Li Na K Rb </a:t>
            </a:r>
            <a:r>
              <a:rPr lang="pt-BR" sz="3200" b="1" dirty="0" err="1">
                <a:solidFill>
                  <a:srgbClr val="FF0000"/>
                </a:solidFill>
                <a:latin typeface="Arial" panose="020B0604020202020204" pitchFamily="34" charset="0"/>
                <a:cs typeface="Arial" panose="020B0604020202020204" pitchFamily="34" charset="0"/>
              </a:rPr>
              <a:t>Cs</a:t>
            </a:r>
            <a:r>
              <a:rPr lang="pt-BR" sz="3200" b="1" dirty="0">
                <a:solidFill>
                  <a:srgbClr val="FF0000"/>
                </a:solidFill>
                <a:latin typeface="Arial" panose="020B0604020202020204" pitchFamily="34" charset="0"/>
                <a:cs typeface="Arial" panose="020B0604020202020204" pitchFamily="34" charset="0"/>
              </a:rPr>
              <a:t> </a:t>
            </a:r>
            <a:r>
              <a:rPr lang="pt-BR" sz="3200" b="1" dirty="0" err="1">
                <a:solidFill>
                  <a:srgbClr val="FF0000"/>
                </a:solidFill>
                <a:latin typeface="Arial" panose="020B0604020202020204" pitchFamily="34" charset="0"/>
                <a:cs typeface="Arial" panose="020B0604020202020204" pitchFamily="34" charset="0"/>
              </a:rPr>
              <a:t>Fr</a:t>
            </a:r>
            <a:endParaRPr lang="pt-BR" sz="3200" b="1" dirty="0">
              <a:solidFill>
                <a:srgbClr val="FF0000"/>
              </a:solidFill>
              <a:latin typeface="Arial" panose="020B0604020202020204" pitchFamily="34" charset="0"/>
              <a:cs typeface="Arial" panose="020B0604020202020204" pitchFamily="34" charset="0"/>
            </a:endParaRPr>
          </a:p>
          <a:p>
            <a:pPr marL="0" indent="0" algn="ctr">
              <a:buNone/>
            </a:pPr>
            <a:r>
              <a:rPr lang="pt-BR" sz="3200" b="1" dirty="0">
                <a:solidFill>
                  <a:srgbClr val="FF0000"/>
                </a:solidFill>
                <a:latin typeface="Arial" panose="020B0604020202020204" pitchFamily="34" charset="0"/>
                <a:cs typeface="Arial" panose="020B0604020202020204" pitchFamily="34" charset="0"/>
              </a:rPr>
              <a:t>H</a:t>
            </a:r>
            <a:r>
              <a:rPr lang="pt-BR" sz="3200" dirty="0">
                <a:latin typeface="Arial" panose="020B0604020202020204" pitchFamily="34" charset="0"/>
                <a:cs typeface="Arial" panose="020B0604020202020204" pitchFamily="34" charset="0"/>
              </a:rPr>
              <a:t>oje </a:t>
            </a:r>
            <a:r>
              <a:rPr lang="pt-BR" sz="3200" b="1" dirty="0">
                <a:solidFill>
                  <a:srgbClr val="FF0000"/>
                </a:solidFill>
                <a:latin typeface="Arial" panose="020B0604020202020204" pitchFamily="34" charset="0"/>
                <a:cs typeface="Arial" panose="020B0604020202020204" pitchFamily="34" charset="0"/>
              </a:rPr>
              <a:t>Li</a:t>
            </a:r>
            <a:r>
              <a:rPr lang="pt-BR" sz="3200" b="1" dirty="0">
                <a:latin typeface="Arial" panose="020B0604020202020204" pitchFamily="34" charset="0"/>
                <a:cs typeface="Arial" panose="020B0604020202020204" pitchFamily="34" charset="0"/>
              </a:rPr>
              <a:t> </a:t>
            </a:r>
            <a:r>
              <a:rPr lang="pt-BR" sz="3200" b="1" dirty="0">
                <a:solidFill>
                  <a:srgbClr val="FF0000"/>
                </a:solidFill>
                <a:latin typeface="Arial" panose="020B0604020202020204" pitchFamily="34" charset="0"/>
                <a:cs typeface="Arial" panose="020B0604020202020204" pitchFamily="34" charset="0"/>
              </a:rPr>
              <a:t>Na</a:t>
            </a:r>
            <a:r>
              <a:rPr lang="pt-BR" sz="3200" dirty="0">
                <a:latin typeface="Arial" panose="020B0604020202020204" pitchFamily="34" charset="0"/>
                <a:cs typeface="Arial" panose="020B0604020202020204" pitchFamily="34" charset="0"/>
              </a:rPr>
              <a:t> </a:t>
            </a:r>
            <a:r>
              <a:rPr lang="pt-BR" sz="3200" b="1" dirty="0">
                <a:solidFill>
                  <a:srgbClr val="FF0000"/>
                </a:solidFill>
                <a:latin typeface="Arial" panose="020B0604020202020204" pitchFamily="34" charset="0"/>
                <a:cs typeface="Arial" panose="020B0604020202020204" pitchFamily="34" charset="0"/>
              </a:rPr>
              <a:t>K</a:t>
            </a:r>
            <a:r>
              <a:rPr lang="pt-BR" sz="3200" dirty="0">
                <a:latin typeface="Arial" panose="020B0604020202020204" pitchFamily="34" charset="0"/>
                <a:cs typeface="Arial" panose="020B0604020202020204" pitchFamily="34" charset="0"/>
              </a:rPr>
              <a:t>ama </a:t>
            </a:r>
            <a:r>
              <a:rPr lang="pt-BR" sz="3200" b="1" dirty="0">
                <a:solidFill>
                  <a:srgbClr val="FF0000"/>
                </a:solidFill>
                <a:latin typeface="Arial" panose="020B0604020202020204" pitchFamily="34" charset="0"/>
                <a:cs typeface="Arial" panose="020B0604020202020204" pitchFamily="34" charset="0"/>
              </a:rPr>
              <a:t>R</a:t>
            </a:r>
            <a:r>
              <a:rPr lang="pt-BR" sz="3200" dirty="0">
                <a:latin typeface="Arial" panose="020B0604020202020204" pitchFamily="34" charset="0"/>
                <a:cs typeface="Arial" panose="020B0604020202020204" pitchFamily="34" charset="0"/>
              </a:rPr>
              <a:t>o</a:t>
            </a:r>
            <a:r>
              <a:rPr lang="pt-BR" sz="3200" b="1" dirty="0">
                <a:solidFill>
                  <a:srgbClr val="FF0000"/>
                </a:solidFill>
                <a:latin typeface="Arial" panose="020B0604020202020204" pitchFamily="34" charset="0"/>
                <a:cs typeface="Arial" panose="020B0604020202020204" pitchFamily="34" charset="0"/>
              </a:rPr>
              <a:t>b</a:t>
            </a:r>
            <a:r>
              <a:rPr lang="pt-BR" sz="3200" dirty="0">
                <a:latin typeface="Arial" panose="020B0604020202020204" pitchFamily="34" charset="0"/>
                <a:cs typeface="Arial" panose="020B0604020202020204" pitchFamily="34" charset="0"/>
              </a:rPr>
              <a:t>inson </a:t>
            </a:r>
            <a:r>
              <a:rPr lang="pt-BR" sz="3200" b="1" dirty="0">
                <a:solidFill>
                  <a:srgbClr val="FF0000"/>
                </a:solidFill>
                <a:latin typeface="Arial" panose="020B0604020202020204" pitchFamily="34" charset="0"/>
                <a:cs typeface="Arial" panose="020B0604020202020204" pitchFamily="34" charset="0"/>
              </a:rPr>
              <a:t>C</a:t>
            </a:r>
            <a:r>
              <a:rPr lang="pt-BR" sz="3200" dirty="0">
                <a:latin typeface="Arial" panose="020B0604020202020204" pitchFamily="34" charset="0"/>
                <a:cs typeface="Arial" panose="020B0604020202020204" pitchFamily="34" charset="0"/>
              </a:rPr>
              <a:t>ru</a:t>
            </a:r>
            <a:r>
              <a:rPr lang="pt-BR" sz="3200" b="1" dirty="0">
                <a:solidFill>
                  <a:srgbClr val="FF0000"/>
                </a:solidFill>
                <a:latin typeface="Arial" panose="020B0604020202020204" pitchFamily="34" charset="0"/>
                <a:cs typeface="Arial" panose="020B0604020202020204" pitchFamily="34" charset="0"/>
              </a:rPr>
              <a:t>s</a:t>
            </a:r>
            <a:r>
              <a:rPr lang="pt-BR" sz="3200" dirty="0">
                <a:latin typeface="Arial" panose="020B0604020202020204" pitchFamily="34" charset="0"/>
                <a:cs typeface="Arial" panose="020B0604020202020204" pitchFamily="34" charset="0"/>
              </a:rPr>
              <a:t>oé em </a:t>
            </a:r>
            <a:r>
              <a:rPr lang="pt-BR" sz="3200" b="1" dirty="0">
                <a:solidFill>
                  <a:srgbClr val="FF0000"/>
                </a:solidFill>
                <a:latin typeface="Arial" panose="020B0604020202020204" pitchFamily="34" charset="0"/>
                <a:cs typeface="Arial" panose="020B0604020202020204" pitchFamily="34" charset="0"/>
              </a:rPr>
              <a:t>Fr</a:t>
            </a:r>
            <a:r>
              <a:rPr lang="pt-BR" sz="3200" dirty="0">
                <a:latin typeface="Arial" panose="020B0604020202020204" pitchFamily="34" charset="0"/>
                <a:cs typeface="Arial" panose="020B0604020202020204" pitchFamily="34" charset="0"/>
              </a:rPr>
              <a:t>ancês</a:t>
            </a:r>
          </a:p>
          <a:p>
            <a:pPr marL="0" indent="0" algn="ctr">
              <a:buNone/>
            </a:pPr>
            <a:r>
              <a:rPr lang="pt-BR" sz="3200" b="1" dirty="0">
                <a:solidFill>
                  <a:srgbClr val="FF0000"/>
                </a:solidFill>
                <a:latin typeface="Arial" panose="020B0604020202020204" pitchFamily="34" charset="0"/>
                <a:cs typeface="Arial" panose="020B0604020202020204" pitchFamily="34" charset="0"/>
              </a:rPr>
              <a:t>Alcalino-Terrosos - Be Mg Ca </a:t>
            </a:r>
            <a:r>
              <a:rPr lang="pt-BR" sz="3200" b="1" dirty="0" err="1">
                <a:solidFill>
                  <a:srgbClr val="FF0000"/>
                </a:solidFill>
                <a:latin typeface="Arial" panose="020B0604020202020204" pitchFamily="34" charset="0"/>
                <a:cs typeface="Arial" panose="020B0604020202020204" pitchFamily="34" charset="0"/>
              </a:rPr>
              <a:t>Sr</a:t>
            </a:r>
            <a:r>
              <a:rPr lang="pt-BR" sz="3200" b="1" dirty="0">
                <a:solidFill>
                  <a:srgbClr val="FF0000"/>
                </a:solidFill>
                <a:latin typeface="Arial" panose="020B0604020202020204" pitchFamily="34" charset="0"/>
                <a:cs typeface="Arial" panose="020B0604020202020204" pitchFamily="34" charset="0"/>
              </a:rPr>
              <a:t> Ba Ra</a:t>
            </a:r>
          </a:p>
          <a:p>
            <a:pPr marL="0" indent="0" algn="ctr">
              <a:buNone/>
            </a:pPr>
            <a:r>
              <a:rPr lang="pt-BR" sz="3200" b="1" dirty="0">
                <a:solidFill>
                  <a:srgbClr val="FF0000"/>
                </a:solidFill>
                <a:latin typeface="Arial" panose="020B0604020202020204" pitchFamily="34" charset="0"/>
                <a:cs typeface="Arial" panose="020B0604020202020204" pitchFamily="34" charset="0"/>
              </a:rPr>
              <a:t>Be</a:t>
            </a:r>
            <a:r>
              <a:rPr lang="pt-BR" sz="3200" dirty="0">
                <a:latin typeface="Arial" panose="020B0604020202020204" pitchFamily="34" charset="0"/>
                <a:cs typeface="Arial" panose="020B0604020202020204" pitchFamily="34" charset="0"/>
              </a:rPr>
              <a:t>rílio e </a:t>
            </a:r>
            <a:r>
              <a:rPr lang="pt-BR" sz="3200" b="1" dirty="0">
                <a:solidFill>
                  <a:srgbClr val="FF0000"/>
                </a:solidFill>
                <a:latin typeface="Arial" panose="020B0604020202020204" pitchFamily="34" charset="0"/>
                <a:cs typeface="Arial" panose="020B0604020202020204" pitchFamily="34" charset="0"/>
              </a:rPr>
              <a:t>M</a:t>
            </a:r>
            <a:r>
              <a:rPr lang="pt-BR" sz="3200" dirty="0">
                <a:latin typeface="Arial" panose="020B0604020202020204" pitchFamily="34" charset="0"/>
                <a:cs typeface="Arial" panose="020B0604020202020204" pitchFamily="34" charset="0"/>
              </a:rPr>
              <a:t>a</a:t>
            </a:r>
            <a:r>
              <a:rPr lang="pt-BR" sz="3200" b="1" dirty="0">
                <a:solidFill>
                  <a:srgbClr val="FF0000"/>
                </a:solidFill>
                <a:latin typeface="Arial" panose="020B0604020202020204" pitchFamily="34" charset="0"/>
                <a:cs typeface="Arial" panose="020B0604020202020204" pitchFamily="34" charset="0"/>
              </a:rPr>
              <a:t>g</a:t>
            </a:r>
            <a:r>
              <a:rPr lang="pt-BR" sz="3200" dirty="0">
                <a:latin typeface="Arial" panose="020B0604020202020204" pitchFamily="34" charset="0"/>
                <a:cs typeface="Arial" panose="020B0604020202020204" pitchFamily="34" charset="0"/>
              </a:rPr>
              <a:t>nólia </a:t>
            </a:r>
            <a:r>
              <a:rPr lang="pt-BR" sz="3200" b="1" dirty="0">
                <a:solidFill>
                  <a:srgbClr val="FF0000"/>
                </a:solidFill>
                <a:latin typeface="Arial" panose="020B0604020202020204" pitchFamily="34" charset="0"/>
                <a:cs typeface="Arial" panose="020B0604020202020204" pitchFamily="34" charset="0"/>
              </a:rPr>
              <a:t>Ca</a:t>
            </a:r>
            <a:r>
              <a:rPr lang="pt-BR" sz="3200" dirty="0">
                <a:latin typeface="Arial" panose="020B0604020202020204" pitchFamily="34" charset="0"/>
                <a:cs typeface="Arial" panose="020B0604020202020204" pitchFamily="34" charset="0"/>
              </a:rPr>
              <a:t>íram na </a:t>
            </a:r>
            <a:r>
              <a:rPr lang="pt-BR" sz="3200" b="1" dirty="0">
                <a:solidFill>
                  <a:srgbClr val="FF0000"/>
                </a:solidFill>
                <a:latin typeface="Arial" panose="020B0604020202020204" pitchFamily="34" charset="0"/>
                <a:cs typeface="Arial" panose="020B0604020202020204" pitchFamily="34" charset="0"/>
              </a:rPr>
              <a:t>S</a:t>
            </a:r>
            <a:r>
              <a:rPr lang="pt-BR" sz="3200" dirty="0">
                <a:latin typeface="Arial" panose="020B0604020202020204" pitchFamily="34" charset="0"/>
                <a:cs typeface="Arial" panose="020B0604020202020204" pitchFamily="34" charset="0"/>
              </a:rPr>
              <a:t>e</a:t>
            </a:r>
            <a:r>
              <a:rPr lang="pt-BR" sz="3200" b="1" dirty="0">
                <a:solidFill>
                  <a:srgbClr val="FF0000"/>
                </a:solidFill>
                <a:latin typeface="Arial" panose="020B0604020202020204" pitchFamily="34" charset="0"/>
                <a:cs typeface="Arial" panose="020B0604020202020204" pitchFamily="34" charset="0"/>
              </a:rPr>
              <a:t>r</a:t>
            </a:r>
            <a:r>
              <a:rPr lang="pt-BR" sz="3200" dirty="0">
                <a:latin typeface="Arial" panose="020B0604020202020204" pitchFamily="34" charset="0"/>
                <a:cs typeface="Arial" panose="020B0604020202020204" pitchFamily="34" charset="0"/>
              </a:rPr>
              <a:t>ra e </a:t>
            </a:r>
            <a:r>
              <a:rPr lang="pt-BR" sz="3200" b="1" dirty="0">
                <a:solidFill>
                  <a:srgbClr val="FF0000"/>
                </a:solidFill>
                <a:latin typeface="Arial" panose="020B0604020202020204" pitchFamily="34" charset="0"/>
                <a:cs typeface="Arial" panose="020B0604020202020204" pitchFamily="34" charset="0"/>
              </a:rPr>
              <a:t>Ba</a:t>
            </a:r>
            <a:r>
              <a:rPr lang="pt-BR" sz="3200" dirty="0">
                <a:latin typeface="Arial" panose="020B0604020202020204" pitchFamily="34" charset="0"/>
                <a:cs typeface="Arial" panose="020B0604020202020204" pitchFamily="34" charset="0"/>
              </a:rPr>
              <a:t>teram o </a:t>
            </a:r>
            <a:r>
              <a:rPr lang="pt-BR" sz="3200" b="1" dirty="0">
                <a:solidFill>
                  <a:srgbClr val="FF0000"/>
                </a:solidFill>
                <a:latin typeface="Arial" panose="020B0604020202020204" pitchFamily="34" charset="0"/>
                <a:cs typeface="Arial" panose="020B0604020202020204" pitchFamily="34" charset="0"/>
              </a:rPr>
              <a:t>Ra</a:t>
            </a:r>
            <a:r>
              <a:rPr lang="pt-BR" sz="3200" dirty="0">
                <a:latin typeface="Arial" panose="020B0604020202020204" pitchFamily="34" charset="0"/>
                <a:cs typeface="Arial" panose="020B0604020202020204" pitchFamily="34" charset="0"/>
              </a:rPr>
              <a:t>bo</a:t>
            </a:r>
          </a:p>
          <a:p>
            <a:pPr marL="0" indent="0" algn="ctr">
              <a:buNone/>
            </a:pPr>
            <a:r>
              <a:rPr lang="pt-BR" sz="3200" b="1" dirty="0" err="1">
                <a:solidFill>
                  <a:srgbClr val="FF0000"/>
                </a:solidFill>
                <a:latin typeface="Arial" panose="020B0604020202020204" pitchFamily="34" charset="0"/>
                <a:cs typeface="Arial" panose="020B0604020202020204" pitchFamily="34" charset="0"/>
              </a:rPr>
              <a:t>Calcogênios</a:t>
            </a:r>
            <a:r>
              <a:rPr lang="pt-BR" sz="3200" b="1" dirty="0">
                <a:solidFill>
                  <a:srgbClr val="FF0000"/>
                </a:solidFill>
                <a:latin typeface="Arial" panose="020B0604020202020204" pitchFamily="34" charset="0"/>
                <a:cs typeface="Arial" panose="020B0604020202020204" pitchFamily="34" charset="0"/>
              </a:rPr>
              <a:t> - O S Se Te </a:t>
            </a:r>
            <a:r>
              <a:rPr lang="pt-BR" sz="3200" b="1" dirty="0" err="1">
                <a:solidFill>
                  <a:srgbClr val="FF0000"/>
                </a:solidFill>
                <a:latin typeface="Arial" panose="020B0604020202020204" pitchFamily="34" charset="0"/>
                <a:cs typeface="Arial" panose="020B0604020202020204" pitchFamily="34" charset="0"/>
              </a:rPr>
              <a:t>Po</a:t>
            </a:r>
            <a:endParaRPr lang="pt-BR" sz="3200" b="1" dirty="0">
              <a:solidFill>
                <a:srgbClr val="FF0000"/>
              </a:solidFill>
              <a:latin typeface="Arial" panose="020B0604020202020204" pitchFamily="34" charset="0"/>
              <a:cs typeface="Arial" panose="020B0604020202020204" pitchFamily="34" charset="0"/>
            </a:endParaRPr>
          </a:p>
          <a:p>
            <a:pPr marL="0" indent="0" algn="ctr">
              <a:buNone/>
            </a:pPr>
            <a:r>
              <a:rPr lang="pt-BR" sz="3200" b="1" dirty="0">
                <a:solidFill>
                  <a:srgbClr val="FF0000"/>
                </a:solidFill>
                <a:latin typeface="Arial" panose="020B0604020202020204" pitchFamily="34" charset="0"/>
                <a:cs typeface="Arial" panose="020B0604020202020204" pitchFamily="34" charset="0"/>
              </a:rPr>
              <a:t>O S Se Te Po</a:t>
            </a:r>
            <a:r>
              <a:rPr lang="pt-BR" sz="3200" dirty="0">
                <a:latin typeface="Arial" panose="020B0604020202020204" pitchFamily="34" charset="0"/>
                <a:cs typeface="Arial" panose="020B0604020202020204" pitchFamily="34" charset="0"/>
              </a:rPr>
              <a:t>lacos</a:t>
            </a:r>
          </a:p>
          <a:p>
            <a:pPr marL="0" indent="0" algn="ctr">
              <a:buNone/>
            </a:pPr>
            <a:r>
              <a:rPr lang="pt-BR" sz="3200" b="1" dirty="0">
                <a:solidFill>
                  <a:srgbClr val="FF0000"/>
                </a:solidFill>
                <a:latin typeface="Arial" panose="020B0604020202020204" pitchFamily="34" charset="0"/>
                <a:cs typeface="Arial" panose="020B0604020202020204" pitchFamily="34" charset="0"/>
              </a:rPr>
              <a:t>Halogênios - F Cl </a:t>
            </a:r>
            <a:r>
              <a:rPr lang="pt-BR" sz="3200" b="1" dirty="0" err="1">
                <a:solidFill>
                  <a:srgbClr val="FF0000"/>
                </a:solidFill>
                <a:latin typeface="Arial" panose="020B0604020202020204" pitchFamily="34" charset="0"/>
                <a:cs typeface="Arial" panose="020B0604020202020204" pitchFamily="34" charset="0"/>
              </a:rPr>
              <a:t>Br</a:t>
            </a:r>
            <a:r>
              <a:rPr lang="pt-BR" sz="3200" b="1" dirty="0">
                <a:solidFill>
                  <a:srgbClr val="FF0000"/>
                </a:solidFill>
                <a:latin typeface="Arial" panose="020B0604020202020204" pitchFamily="34" charset="0"/>
                <a:cs typeface="Arial" panose="020B0604020202020204" pitchFamily="34" charset="0"/>
              </a:rPr>
              <a:t> I At</a:t>
            </a:r>
          </a:p>
          <a:p>
            <a:pPr marL="0" indent="0" algn="ctr">
              <a:buNone/>
            </a:pPr>
            <a:r>
              <a:rPr lang="pt-BR" sz="3200" b="1" dirty="0">
                <a:solidFill>
                  <a:srgbClr val="FF0000"/>
                </a:solidFill>
                <a:latin typeface="Arial" panose="020B0604020202020204" pitchFamily="34" charset="0"/>
                <a:cs typeface="Arial" panose="020B0604020202020204" pitchFamily="34" charset="0"/>
              </a:rPr>
              <a:t>F</a:t>
            </a:r>
            <a:r>
              <a:rPr lang="pt-BR" sz="3200" dirty="0">
                <a:latin typeface="Arial" panose="020B0604020202020204" pitchFamily="34" charset="0"/>
                <a:cs typeface="Arial" panose="020B0604020202020204" pitchFamily="34" charset="0"/>
              </a:rPr>
              <a:t>icou </a:t>
            </a:r>
            <a:r>
              <a:rPr lang="pt-BR" sz="3200" b="1" dirty="0">
                <a:solidFill>
                  <a:srgbClr val="FF0000"/>
                </a:solidFill>
                <a:latin typeface="Arial" panose="020B0604020202020204" pitchFamily="34" charset="0"/>
                <a:cs typeface="Arial" panose="020B0604020202020204" pitchFamily="34" charset="0"/>
              </a:rPr>
              <a:t>Cl</a:t>
            </a:r>
            <a:r>
              <a:rPr lang="pt-BR" sz="3200" dirty="0">
                <a:latin typeface="Arial" panose="020B0604020202020204" pitchFamily="34" charset="0"/>
                <a:cs typeface="Arial" panose="020B0604020202020204" pitchFamily="34" charset="0"/>
              </a:rPr>
              <a:t>aro que o </a:t>
            </a:r>
            <a:r>
              <a:rPr lang="pt-BR" sz="3200" b="1" dirty="0">
                <a:solidFill>
                  <a:srgbClr val="FF0000"/>
                </a:solidFill>
                <a:latin typeface="Arial" panose="020B0604020202020204" pitchFamily="34" charset="0"/>
                <a:cs typeface="Arial" panose="020B0604020202020204" pitchFamily="34" charset="0"/>
              </a:rPr>
              <a:t>Br</a:t>
            </a:r>
            <a:r>
              <a:rPr lang="pt-BR" sz="3200" dirty="0">
                <a:latin typeface="Arial" panose="020B0604020202020204" pitchFamily="34" charset="0"/>
                <a:cs typeface="Arial" panose="020B0604020202020204" pitchFamily="34" charset="0"/>
              </a:rPr>
              <a:t>asil </a:t>
            </a:r>
            <a:r>
              <a:rPr lang="pt-BR" sz="3200" b="1" dirty="0">
                <a:solidFill>
                  <a:srgbClr val="FF0000"/>
                </a:solidFill>
                <a:latin typeface="Arial" panose="020B0604020202020204" pitchFamily="34" charset="0"/>
                <a:cs typeface="Arial" panose="020B0604020202020204" pitchFamily="34" charset="0"/>
              </a:rPr>
              <a:t>I</a:t>
            </a:r>
            <a:r>
              <a:rPr lang="pt-BR" sz="3200" dirty="0">
                <a:latin typeface="Arial" panose="020B0604020202020204" pitchFamily="34" charset="0"/>
                <a:cs typeface="Arial" panose="020B0604020202020204" pitchFamily="34" charset="0"/>
              </a:rPr>
              <a:t>a </a:t>
            </a:r>
            <a:r>
              <a:rPr lang="pt-BR" sz="3200" b="1" dirty="0">
                <a:solidFill>
                  <a:srgbClr val="FF0000"/>
                </a:solidFill>
                <a:latin typeface="Arial" panose="020B0604020202020204" pitchFamily="34" charset="0"/>
                <a:cs typeface="Arial" panose="020B0604020202020204" pitchFamily="34" charset="0"/>
              </a:rPr>
              <a:t>At</a:t>
            </a:r>
            <a:r>
              <a:rPr lang="pt-BR" sz="3200" dirty="0">
                <a:latin typeface="Arial" panose="020B0604020202020204" pitchFamily="34" charset="0"/>
                <a:cs typeface="Arial" panose="020B0604020202020204" pitchFamily="34" charset="0"/>
              </a:rPr>
              <a:t>acar</a:t>
            </a:r>
            <a:endParaRPr lang="pt-B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6225" y="-527539"/>
            <a:ext cx="9260815" cy="1600200"/>
          </a:xfrm>
        </p:spPr>
        <p:txBody>
          <a:bodyPr/>
          <a:lstStyle/>
          <a:p>
            <a:pPr algn="ctr"/>
            <a:r>
              <a:rPr lang="pt-BR" b="1" dirty="0">
                <a:solidFill>
                  <a:srgbClr val="0070C0"/>
                </a:solidFill>
                <a:latin typeface="Arial" panose="020B0604020202020204" pitchFamily="34" charset="0"/>
                <a:cs typeface="Arial" panose="020B0604020202020204" pitchFamily="34" charset="0"/>
              </a:rPr>
              <a:t>LIGAÇÕES QUÍMICAS</a:t>
            </a:r>
          </a:p>
        </p:txBody>
      </p:sp>
      <p:sp>
        <p:nvSpPr>
          <p:cNvPr id="4" name="Espaço Reservado para Texto 3"/>
          <p:cNvSpPr>
            <a:spLocks noGrp="1"/>
          </p:cNvSpPr>
          <p:nvPr>
            <p:ph type="body" sz="half" idx="2"/>
          </p:nvPr>
        </p:nvSpPr>
        <p:spPr>
          <a:xfrm>
            <a:off x="923986" y="1264920"/>
            <a:ext cx="10344027" cy="5250941"/>
          </a:xfrm>
        </p:spPr>
        <p:txBody>
          <a:bodyPr>
            <a:normAutofit/>
          </a:bodyPr>
          <a:lstStyle/>
          <a:p>
            <a:pPr algn="ctr"/>
            <a:r>
              <a:rPr lang="pt-BR" sz="2000" b="1" dirty="0">
                <a:latin typeface="Arial" panose="020B0604020202020204" pitchFamily="34" charset="0"/>
                <a:cs typeface="Arial" panose="020B0604020202020204" pitchFamily="34" charset="0"/>
              </a:rPr>
              <a:t>LIGAÇÃO IÔNICA: METAL COM NÃO METAL</a:t>
            </a:r>
          </a:p>
          <a:p>
            <a:pPr algn="ctr"/>
            <a:r>
              <a:rPr lang="pt-BR" sz="2000" b="1" dirty="0">
                <a:latin typeface="Arial" panose="020B0604020202020204" pitchFamily="34" charset="0"/>
                <a:cs typeface="Arial" panose="020B0604020202020204" pitchFamily="34" charset="0"/>
              </a:rPr>
              <a:t>TRANSFERÊNCIA DE ELÉTRONS</a:t>
            </a:r>
          </a:p>
          <a:p>
            <a:pPr algn="ctr"/>
            <a:r>
              <a:rPr lang="pt-BR" sz="2000" b="1" dirty="0">
                <a:latin typeface="Arial" panose="020B0604020202020204" pitchFamily="34" charset="0"/>
                <a:cs typeface="Arial" panose="020B0604020202020204" pitchFamily="34" charset="0"/>
              </a:rPr>
              <a:t>EX: </a:t>
            </a:r>
            <a:r>
              <a:rPr lang="pt-BR" sz="2000" b="1" dirty="0" err="1">
                <a:latin typeface="Arial" panose="020B0604020202020204" pitchFamily="34" charset="0"/>
                <a:cs typeface="Arial" panose="020B0604020202020204" pitchFamily="34" charset="0"/>
              </a:rPr>
              <a:t>NaCl</a:t>
            </a:r>
            <a:endParaRPr lang="pt-BR" sz="2000" b="1" dirty="0">
              <a:latin typeface="Arial" panose="020B0604020202020204" pitchFamily="34" charset="0"/>
              <a:cs typeface="Arial" panose="020B0604020202020204" pitchFamily="34" charset="0"/>
            </a:endParaRPr>
          </a:p>
          <a:p>
            <a:pPr algn="ctr"/>
            <a:endParaRPr lang="pt-BR" sz="2000" b="1" dirty="0">
              <a:latin typeface="Arial" panose="020B0604020202020204" pitchFamily="34" charset="0"/>
              <a:cs typeface="Arial" panose="020B0604020202020204" pitchFamily="34" charset="0"/>
            </a:endParaRPr>
          </a:p>
          <a:p>
            <a:pPr algn="ctr"/>
            <a:r>
              <a:rPr lang="pt-BR" sz="2000" b="1" dirty="0">
                <a:solidFill>
                  <a:srgbClr val="00B050"/>
                </a:solidFill>
                <a:latin typeface="Arial" panose="020B0604020202020204" pitchFamily="34" charset="0"/>
                <a:cs typeface="Arial" panose="020B0604020202020204" pitchFamily="34" charset="0"/>
              </a:rPr>
              <a:t>LIGAÇÃO COVALENTE:   NÃO METAL COM NÃO METAL</a:t>
            </a:r>
          </a:p>
          <a:p>
            <a:pPr algn="ctr"/>
            <a:r>
              <a:rPr lang="pt-BR" sz="2000" b="1" dirty="0">
                <a:solidFill>
                  <a:srgbClr val="00B050"/>
                </a:solidFill>
                <a:latin typeface="Arial" panose="020B0604020202020204" pitchFamily="34" charset="0"/>
                <a:cs typeface="Arial" panose="020B0604020202020204" pitchFamily="34" charset="0"/>
              </a:rPr>
              <a:t>PARES ELETRÔNICOS</a:t>
            </a:r>
          </a:p>
          <a:p>
            <a:pPr algn="ctr"/>
            <a:r>
              <a:rPr lang="pt-BR" sz="2000" b="1" dirty="0">
                <a:solidFill>
                  <a:srgbClr val="00B050"/>
                </a:solidFill>
                <a:latin typeface="Arial" panose="020B0604020202020204" pitchFamily="34" charset="0"/>
                <a:cs typeface="Arial" panose="020B0604020202020204" pitchFamily="34" charset="0"/>
              </a:rPr>
              <a:t>EX: CO</a:t>
            </a:r>
          </a:p>
          <a:p>
            <a:pPr algn="ctr"/>
            <a:endParaRPr lang="pt-BR" sz="2000" b="1" dirty="0">
              <a:solidFill>
                <a:srgbClr val="FF0000"/>
              </a:solidFill>
              <a:latin typeface="Arial" panose="020B0604020202020204" pitchFamily="34" charset="0"/>
              <a:cs typeface="Arial" panose="020B0604020202020204" pitchFamily="34" charset="0"/>
            </a:endParaRPr>
          </a:p>
          <a:p>
            <a:pPr algn="ctr"/>
            <a:r>
              <a:rPr lang="pt-BR" sz="2000" b="1" dirty="0">
                <a:solidFill>
                  <a:srgbClr val="FFC000"/>
                </a:solidFill>
                <a:latin typeface="Arial" panose="020B0604020202020204" pitchFamily="34" charset="0"/>
                <a:cs typeface="Arial" panose="020B0604020202020204" pitchFamily="34" charset="0"/>
              </a:rPr>
              <a:t>LIGAÇÃO METÁLICA: METAL COM METAL</a:t>
            </a:r>
          </a:p>
          <a:p>
            <a:pPr algn="ctr"/>
            <a:r>
              <a:rPr lang="pt-BR" sz="2000" b="1" dirty="0">
                <a:solidFill>
                  <a:srgbClr val="FFC000"/>
                </a:solidFill>
                <a:latin typeface="Arial" panose="020B0604020202020204" pitchFamily="34" charset="0"/>
                <a:cs typeface="Arial" panose="020B0604020202020204" pitchFamily="34" charset="0"/>
              </a:rPr>
              <a:t>EMARANHADO DE ELÉTRONS</a:t>
            </a:r>
          </a:p>
          <a:p>
            <a:pPr algn="ctr"/>
            <a:r>
              <a:rPr lang="pt-BR" sz="2000" b="1" dirty="0">
                <a:solidFill>
                  <a:srgbClr val="FFC000"/>
                </a:solidFill>
                <a:latin typeface="Arial" panose="020B0604020202020204" pitchFamily="34" charset="0"/>
                <a:cs typeface="Arial" panose="020B0604020202020204" pitchFamily="34" charset="0"/>
              </a:rPr>
              <a:t>(MAR DE ELÉTRONS)</a:t>
            </a:r>
          </a:p>
          <a:p>
            <a:pPr algn="ctr"/>
            <a:r>
              <a:rPr lang="pt-BR" sz="2000" b="1" dirty="0">
                <a:solidFill>
                  <a:srgbClr val="FFC000"/>
                </a:solidFill>
                <a:latin typeface="Arial" panose="020B0604020202020204" pitchFamily="34" charset="0"/>
                <a:cs typeface="Arial" panose="020B0604020202020204" pitchFamily="34" charset="0"/>
              </a:rPr>
              <a:t>EX: </a:t>
            </a:r>
            <a:r>
              <a:rPr lang="pt-BR" sz="2000" b="1" dirty="0" err="1">
                <a:solidFill>
                  <a:srgbClr val="FFC000"/>
                </a:solidFill>
                <a:latin typeface="Arial" panose="020B0604020202020204" pitchFamily="34" charset="0"/>
                <a:cs typeface="Arial" panose="020B0604020202020204" pitchFamily="34" charset="0"/>
              </a:rPr>
              <a:t>AuAg</a:t>
            </a:r>
            <a:endParaRPr lang="pt-BR" sz="2000" b="1" dirty="0">
              <a:solidFill>
                <a:srgbClr val="FFC000"/>
              </a:solidFill>
              <a:latin typeface="Arial" panose="020B0604020202020204" pitchFamily="34" charset="0"/>
              <a:cs typeface="Arial" panose="020B0604020202020204" pitchFamily="34" charset="0"/>
            </a:endParaRPr>
          </a:p>
          <a:p>
            <a:pPr algn="ctr"/>
            <a:endParaRPr lang="pt-BR" sz="1800" b="1" dirty="0">
              <a:solidFill>
                <a:srgbClr val="FF0000"/>
              </a:solidFill>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5597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m relacionada">
            <a:extLst>
              <a:ext uri="{FF2B5EF4-FFF2-40B4-BE49-F238E27FC236}">
                <a16:creationId xmlns:a16="http://schemas.microsoft.com/office/drawing/2014/main" id="{4F018B69-7172-4187-9103-E5247D277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81354"/>
            <a:ext cx="11352628" cy="638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7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7624"/>
            <a:ext cx="10515600" cy="1325563"/>
          </a:xfrm>
        </p:spPr>
        <p:txBody>
          <a:bodyPr/>
          <a:lstStyle/>
          <a:p>
            <a:pPr algn="ctr"/>
            <a:r>
              <a:rPr lang="pt-BR" sz="3200" b="1" dirty="0">
                <a:solidFill>
                  <a:srgbClr val="FF0000"/>
                </a:solidFill>
                <a:latin typeface="Arial" panose="020B0604020202020204" pitchFamily="34" charset="0"/>
                <a:cs typeface="Arial" panose="020B0604020202020204" pitchFamily="34" charset="0"/>
              </a:rPr>
              <a:t>PROPRIEDADES DOS ELEMENTOS</a:t>
            </a:r>
          </a:p>
        </p:txBody>
      </p:sp>
      <p:sp>
        <p:nvSpPr>
          <p:cNvPr id="3" name="Espaço Reservado para Conteúdo 2"/>
          <p:cNvSpPr>
            <a:spLocks noGrp="1"/>
          </p:cNvSpPr>
          <p:nvPr>
            <p:ph idx="1"/>
          </p:nvPr>
        </p:nvSpPr>
        <p:spPr>
          <a:xfrm>
            <a:off x="838200" y="2331642"/>
            <a:ext cx="10515600" cy="4351338"/>
          </a:xfrm>
        </p:spPr>
        <p:txBody>
          <a:bodyPr/>
          <a:lstStyle/>
          <a:p>
            <a:endParaRPr lang="pt-BR" dirty="0"/>
          </a:p>
          <a:p>
            <a:endParaRPr lang="pt-BR" dirty="0"/>
          </a:p>
          <a:p>
            <a:endParaRPr lang="pt-BR" dirty="0"/>
          </a:p>
          <a:p>
            <a:pPr marL="0" indent="0" algn="ctr">
              <a:buNone/>
            </a:pPr>
            <a:endParaRPr lang="pt-BR" dirty="0"/>
          </a:p>
          <a:p>
            <a:pPr marL="0" indent="0" algn="ctr">
              <a:buNone/>
            </a:pPr>
            <a:r>
              <a:rPr lang="pt-BR" dirty="0"/>
              <a:t>Sais de metais 1A e 2A quando queimados produzem cores distintas</a:t>
            </a:r>
          </a:p>
          <a:p>
            <a:pPr marL="0" indent="0" algn="ctr">
              <a:buNone/>
            </a:pPr>
            <a:r>
              <a:rPr lang="pt-BR" dirty="0"/>
              <a:t> Exemplos:</a:t>
            </a:r>
          </a:p>
          <a:p>
            <a:pPr marL="0" indent="0" algn="ctr">
              <a:buNone/>
            </a:pPr>
            <a:r>
              <a:rPr lang="pt-BR" b="1" dirty="0">
                <a:solidFill>
                  <a:srgbClr val="FFC000"/>
                </a:solidFill>
              </a:rPr>
              <a:t>Sódio = Amarelo           </a:t>
            </a:r>
            <a:r>
              <a:rPr lang="pt-BR" b="1" dirty="0">
                <a:solidFill>
                  <a:srgbClr val="FF00FF"/>
                </a:solidFill>
              </a:rPr>
              <a:t>Potássio = Violeta          </a:t>
            </a:r>
            <a:r>
              <a:rPr lang="pt-BR" b="1" dirty="0">
                <a:solidFill>
                  <a:srgbClr val="FF0000"/>
                </a:solidFill>
              </a:rPr>
              <a:t>Lítio = Vermelho</a:t>
            </a:r>
          </a:p>
          <a:p>
            <a:pPr marL="0" indent="0" algn="ctr">
              <a:buNone/>
            </a:pPr>
            <a:r>
              <a:rPr lang="pt-BR" b="1" dirty="0">
                <a:solidFill>
                  <a:srgbClr val="CC3300"/>
                </a:solidFill>
              </a:rPr>
              <a:t>Cálcio = </a:t>
            </a:r>
            <a:r>
              <a:rPr lang="pt-BR" b="1" dirty="0" err="1">
                <a:solidFill>
                  <a:srgbClr val="CC3300"/>
                </a:solidFill>
              </a:rPr>
              <a:t>Laranjado</a:t>
            </a:r>
            <a:r>
              <a:rPr lang="pt-BR" b="1" dirty="0">
                <a:solidFill>
                  <a:srgbClr val="CC3300"/>
                </a:solidFill>
              </a:rPr>
              <a:t>           </a:t>
            </a:r>
            <a:r>
              <a:rPr lang="pt-BR" b="1" dirty="0">
                <a:solidFill>
                  <a:srgbClr val="00B050"/>
                </a:solidFill>
              </a:rPr>
              <a:t>Bário = Verde</a:t>
            </a:r>
          </a:p>
        </p:txBody>
      </p:sp>
      <p:pic>
        <p:nvPicPr>
          <p:cNvPr id="4" name="Picture 2" descr="Resultado de imagem para propriedades periodic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489" y="1181686"/>
            <a:ext cx="11044311" cy="302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72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96036"/>
            <a:ext cx="10515600" cy="5480927"/>
          </a:xfrm>
        </p:spPr>
        <p:txBody>
          <a:bodyPr>
            <a:normAutofit fontScale="92500" lnSpcReduction="10000"/>
          </a:bodyPr>
          <a:lstStyle/>
          <a:p>
            <a:pPr marL="0" indent="0" algn="ctr">
              <a:buNone/>
            </a:pPr>
            <a:r>
              <a:rPr lang="pt-BR" b="1" dirty="0"/>
              <a:t>Questão –Enem</a:t>
            </a:r>
            <a:endParaRPr lang="pt-BR" dirty="0"/>
          </a:p>
          <a:p>
            <a:pPr marL="0" indent="0" algn="just">
              <a:buNone/>
            </a:pPr>
            <a:r>
              <a:rPr lang="pt-BR" b="1" dirty="0"/>
              <a:t>Um fato corriqueiro ao se cozinhar arroz é o derramamento de parte da água de cozimento sobre a chama azul do fogo, mudando-a para uma chama amarela. Essa mudança de cor pode suscitar interpretações diversas, relacionadas às substâncias presentes na água de cozimento. Além do sal de cozinha (</a:t>
            </a:r>
            <a:r>
              <a:rPr lang="pt-BR" b="1" dirty="0" err="1"/>
              <a:t>NaCl</a:t>
            </a:r>
            <a:r>
              <a:rPr lang="pt-BR" b="1" dirty="0"/>
              <a:t>), nela se encontram carboidratos, proteínas e sais minerais. Cientificamente, sabe-se que essa mudança de cor da chama ocorre pela:</a:t>
            </a:r>
            <a:endParaRPr lang="pt-BR" dirty="0"/>
          </a:p>
          <a:p>
            <a:r>
              <a:rPr lang="pt-BR" b="1" dirty="0"/>
              <a:t>a) reação do gás de cozinha com o sal, volatilizando gás cloro.</a:t>
            </a:r>
            <a:endParaRPr lang="pt-BR" dirty="0"/>
          </a:p>
          <a:p>
            <a:r>
              <a:rPr lang="pt-BR" b="1" dirty="0"/>
              <a:t>b) emissão de fótons pelo sódio, excitado por causa da chama.</a:t>
            </a:r>
            <a:endParaRPr lang="pt-BR" dirty="0"/>
          </a:p>
          <a:p>
            <a:r>
              <a:rPr lang="pt-BR" b="1" dirty="0"/>
              <a:t>c) produção de derivado amarelo, pela reação com o carboidrato.</a:t>
            </a:r>
            <a:endParaRPr lang="pt-BR" dirty="0"/>
          </a:p>
          <a:p>
            <a:r>
              <a:rPr lang="pt-BR" b="1" dirty="0"/>
              <a:t>d) reação do gás de cozinha com a água, formando gás hidrogênio.</a:t>
            </a:r>
            <a:endParaRPr lang="pt-BR" dirty="0"/>
          </a:p>
          <a:p>
            <a:r>
              <a:rPr lang="pt-BR" b="1" dirty="0"/>
              <a:t>e) excitação das moléculas de proteínas, com formação de luz amarela.</a:t>
            </a:r>
            <a:endParaRPr lang="pt-BR" dirty="0"/>
          </a:p>
          <a:p>
            <a:pPr marL="0" indent="0" algn="ctr">
              <a:buNone/>
            </a:pPr>
            <a:r>
              <a:rPr lang="pt-BR" b="1" dirty="0">
                <a:solidFill>
                  <a:srgbClr val="FF0000"/>
                </a:solidFill>
                <a:latin typeface="Arial" panose="020B0604020202020204" pitchFamily="34" charset="0"/>
                <a:cs typeface="Arial" panose="020B0604020202020204" pitchFamily="34" charset="0"/>
              </a:rPr>
              <a:t>RESPOSTA LETRA B</a:t>
            </a:r>
          </a:p>
        </p:txBody>
      </p:sp>
    </p:spTree>
    <p:extLst>
      <p:ext uri="{BB962C8B-B14F-4D97-AF65-F5344CB8AC3E}">
        <p14:creationId xmlns:p14="http://schemas.microsoft.com/office/powerpoint/2010/main" val="34723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latin typeface="Arial" panose="020B0604020202020204" pitchFamily="34" charset="0"/>
                <a:cs typeface="Arial" panose="020B0604020202020204" pitchFamily="34" charset="0"/>
              </a:rPr>
              <a:t>QUÍMICA ORGÂNICA</a:t>
            </a:r>
            <a:endParaRPr lang="pt-BR" dirty="0"/>
          </a:p>
        </p:txBody>
      </p:sp>
      <p:sp>
        <p:nvSpPr>
          <p:cNvPr id="3" name="Espaço Reservado para Conteúdo 2"/>
          <p:cNvSpPr>
            <a:spLocks noGrp="1"/>
          </p:cNvSpPr>
          <p:nvPr>
            <p:ph idx="1"/>
          </p:nvPr>
        </p:nvSpPr>
        <p:spPr/>
        <p:txBody>
          <a:bodyPr/>
          <a:lstStyle/>
          <a:p>
            <a:pPr algn="ctr"/>
            <a:endParaRPr lang="pt-BR" sz="4000" b="1" dirty="0">
              <a:solidFill>
                <a:srgbClr val="FF0000"/>
              </a:solidFill>
              <a:latin typeface="Arial" panose="020B0604020202020204" pitchFamily="34" charset="0"/>
              <a:cs typeface="Arial" panose="020B0604020202020204" pitchFamily="34" charset="0"/>
            </a:endParaRPr>
          </a:p>
          <a:p>
            <a:pPr algn="ctr"/>
            <a:r>
              <a:rPr lang="pt-BR" sz="4000" b="1" dirty="0">
                <a:solidFill>
                  <a:srgbClr val="FF0000"/>
                </a:solidFill>
                <a:latin typeface="Arial" panose="020B0604020202020204" pitchFamily="34" charset="0"/>
                <a:cs typeface="Arial" panose="020B0604020202020204" pitchFamily="34" charset="0"/>
              </a:rPr>
              <a:t>ELEMENTOS ORGANÓGENOS</a:t>
            </a:r>
          </a:p>
          <a:p>
            <a:pPr algn="ctr"/>
            <a:r>
              <a:rPr lang="pt-BR" sz="4000" b="1" dirty="0">
                <a:solidFill>
                  <a:srgbClr val="FF0000"/>
                </a:solidFill>
                <a:latin typeface="Arial" panose="020B0604020202020204" pitchFamily="34" charset="0"/>
                <a:cs typeface="Arial" panose="020B0604020202020204" pitchFamily="34" charset="0"/>
              </a:rPr>
              <a:t>FUNÇÕES ORGÂNICAS </a:t>
            </a:r>
          </a:p>
          <a:p>
            <a:pPr algn="ctr"/>
            <a:r>
              <a:rPr lang="pt-BR" sz="4000" b="1" dirty="0">
                <a:solidFill>
                  <a:srgbClr val="FF0000"/>
                </a:solidFill>
                <a:latin typeface="Arial" panose="020B0604020202020204" pitchFamily="34" charset="0"/>
                <a:cs typeface="Arial" panose="020B0604020202020204" pitchFamily="34" charset="0"/>
              </a:rPr>
              <a:t>NOMENCLATURA</a:t>
            </a:r>
          </a:p>
          <a:p>
            <a:pPr algn="ct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24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b="1" dirty="0">
                <a:solidFill>
                  <a:srgbClr val="FF0000"/>
                </a:solidFill>
                <a:latin typeface="Arial" panose="020B0604020202020204" pitchFamily="34" charset="0"/>
                <a:cs typeface="Arial" panose="020B0604020202020204" pitchFamily="34" charset="0"/>
              </a:rPr>
            </a:br>
            <a:r>
              <a:rPr lang="pt-BR" b="1" dirty="0">
                <a:solidFill>
                  <a:schemeClr val="accent5">
                    <a:lumMod val="75000"/>
                  </a:schemeClr>
                </a:solidFill>
                <a:latin typeface="Arial" panose="020B0604020202020204" pitchFamily="34" charset="0"/>
                <a:cs typeface="Arial" panose="020B0604020202020204" pitchFamily="34" charset="0"/>
              </a:rPr>
              <a:t>ELEMENTOS ORGANÓGENOS</a:t>
            </a:r>
            <a:br>
              <a:rPr lang="pt-BR" b="1" dirty="0">
                <a:solidFill>
                  <a:srgbClr val="FF0000"/>
                </a:solidFill>
                <a:latin typeface="Arial" panose="020B0604020202020204" pitchFamily="34" charset="0"/>
                <a:cs typeface="Arial" panose="020B0604020202020204" pitchFamily="34" charset="0"/>
              </a:rPr>
            </a:br>
            <a:endParaRPr lang="pt-BR" dirty="0"/>
          </a:p>
        </p:txBody>
      </p:sp>
      <p:sp>
        <p:nvSpPr>
          <p:cNvPr id="3" name="Espaço Reservado para Conteúdo 2"/>
          <p:cNvSpPr>
            <a:spLocks noGrp="1"/>
          </p:cNvSpPr>
          <p:nvPr>
            <p:ph idx="1"/>
          </p:nvPr>
        </p:nvSpPr>
        <p:spPr/>
        <p:txBody>
          <a:bodyPr>
            <a:normAutofit/>
          </a:bodyPr>
          <a:lstStyle/>
          <a:p>
            <a:pPr marL="0" indent="0" algn="ctr">
              <a:buNone/>
            </a:pPr>
            <a:endParaRPr lang="pt-BR" sz="6000" b="1" dirty="0">
              <a:solidFill>
                <a:srgbClr val="FF0000"/>
              </a:solidFill>
              <a:latin typeface="Arial" panose="020B0604020202020204" pitchFamily="34" charset="0"/>
              <a:cs typeface="Arial" panose="020B0604020202020204" pitchFamily="34" charset="0"/>
            </a:endParaRPr>
          </a:p>
          <a:p>
            <a:pPr marL="0" indent="0" algn="ctr">
              <a:buNone/>
            </a:pPr>
            <a:r>
              <a:rPr lang="pt-BR" sz="6000" b="1" dirty="0">
                <a:solidFill>
                  <a:srgbClr val="00B050"/>
                </a:solidFill>
                <a:latin typeface="Arial" panose="020B0604020202020204" pitchFamily="34" charset="0"/>
                <a:cs typeface="Arial" panose="020B0604020202020204" pitchFamily="34" charset="0"/>
              </a:rPr>
              <a:t>CHON</a:t>
            </a:r>
          </a:p>
          <a:p>
            <a:pPr marL="0" indent="0" algn="ctr">
              <a:buNone/>
            </a:pPr>
            <a:r>
              <a:rPr lang="pt-BR" sz="6000" b="1" dirty="0">
                <a:solidFill>
                  <a:srgbClr val="00B050"/>
                </a:solidFill>
                <a:latin typeface="Arial" panose="020B0604020202020204" pitchFamily="34" charset="0"/>
                <a:cs typeface="Arial" panose="020B0604020202020204" pitchFamily="34" charset="0"/>
              </a:rPr>
              <a:t>NHOC</a:t>
            </a:r>
          </a:p>
          <a:p>
            <a:pPr marL="0" indent="0" algn="ctr">
              <a:buNone/>
            </a:pPr>
            <a:endParaRPr lang="pt-BR" sz="6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8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8120"/>
            <a:ext cx="10515600" cy="1325563"/>
          </a:xfrm>
        </p:spPr>
        <p:txBody>
          <a:bodyPr>
            <a:normAutofit/>
          </a:bodyPr>
          <a:lstStyle/>
          <a:p>
            <a:r>
              <a:rPr lang="pt-BR" sz="3200" b="1" dirty="0">
                <a:solidFill>
                  <a:srgbClr val="00B0F0"/>
                </a:solidFill>
                <a:latin typeface="Arial" panose="020B0604020202020204" pitchFamily="34" charset="0"/>
                <a:cs typeface="Arial" panose="020B0604020202020204" pitchFamily="34" charset="0"/>
              </a:rPr>
              <a:t>ELEMENTOS ORGANÓGENOS: CHON / NHOC</a:t>
            </a:r>
            <a:endParaRPr lang="pt-BR" sz="3200" dirty="0">
              <a:solidFill>
                <a:srgbClr val="00B0F0"/>
              </a:solidFill>
            </a:endParaRPr>
          </a:p>
        </p:txBody>
      </p:sp>
      <p:pic>
        <p:nvPicPr>
          <p:cNvPr id="10242" name="Picture 2" descr="Resultado de imagem para elementos organÃ³geno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16280"/>
            <a:ext cx="12192000" cy="614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7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sz="half" idx="2"/>
          </p:nvPr>
        </p:nvSpPr>
        <p:spPr>
          <a:xfrm>
            <a:off x="8215068" y="245188"/>
            <a:ext cx="5181600" cy="6367624"/>
          </a:xfrm>
        </p:spPr>
        <p:txBody>
          <a:bodyPr>
            <a:normAutofit/>
          </a:bodyPr>
          <a:lstStyle/>
          <a:p>
            <a:pPr marL="0" indent="0">
              <a:buNone/>
            </a:pPr>
            <a:r>
              <a:rPr lang="en-US" dirty="0"/>
              <a:t>CH</a:t>
            </a:r>
            <a:r>
              <a:rPr lang="en-US" baseline="-25000" dirty="0"/>
              <a:t>2</a:t>
            </a:r>
            <a:r>
              <a:rPr lang="en-US" dirty="0"/>
              <a:t>=CH</a:t>
            </a:r>
            <a:r>
              <a:rPr lang="en-US" baseline="-25000" dirty="0"/>
              <a:t>2</a:t>
            </a:r>
            <a:r>
              <a:rPr lang="en-US" dirty="0"/>
              <a:t> </a:t>
            </a:r>
          </a:p>
          <a:p>
            <a:pPr marL="0" indent="0">
              <a:buNone/>
            </a:pPr>
            <a:r>
              <a:rPr lang="en-US" b="1" dirty="0"/>
              <a:t>ET</a:t>
            </a:r>
            <a:r>
              <a:rPr lang="en-US" b="1" dirty="0">
                <a:solidFill>
                  <a:srgbClr val="FF0000"/>
                </a:solidFill>
              </a:rPr>
              <a:t>EN</a:t>
            </a:r>
            <a:r>
              <a:rPr lang="en-US" b="1" dirty="0"/>
              <a:t>O</a:t>
            </a:r>
            <a:endParaRPr lang="pt-BR" dirty="0"/>
          </a:p>
          <a:p>
            <a:pPr marL="0" indent="0">
              <a:buNone/>
            </a:pPr>
            <a:r>
              <a:rPr lang="pt-BR" dirty="0"/>
              <a:t>CH</a:t>
            </a:r>
            <a:r>
              <a:rPr lang="pt-BR" baseline="-25000" dirty="0"/>
              <a:t>3</a:t>
            </a:r>
            <a:r>
              <a:rPr lang="pt-BR" dirty="0"/>
              <a:t>-CH</a:t>
            </a:r>
            <a:r>
              <a:rPr lang="pt-BR" baseline="-25000" dirty="0"/>
              <a:t>2</a:t>
            </a:r>
            <a:r>
              <a:rPr lang="pt-BR" dirty="0"/>
              <a:t>-CH</a:t>
            </a:r>
            <a:r>
              <a:rPr lang="pt-BR" baseline="-25000" dirty="0"/>
              <a:t>2</a:t>
            </a:r>
            <a:r>
              <a:rPr lang="pt-BR" dirty="0"/>
              <a:t>-CH</a:t>
            </a:r>
            <a:r>
              <a:rPr lang="pt-BR" baseline="-25000" dirty="0"/>
              <a:t>3 </a:t>
            </a:r>
          </a:p>
          <a:p>
            <a:pPr marL="0" indent="0">
              <a:buNone/>
            </a:pPr>
            <a:r>
              <a:rPr lang="pt-BR" b="1" dirty="0"/>
              <a:t>BUT</a:t>
            </a:r>
            <a:r>
              <a:rPr lang="pt-BR" b="1" dirty="0">
                <a:solidFill>
                  <a:srgbClr val="FF0000"/>
                </a:solidFill>
              </a:rPr>
              <a:t>AN</a:t>
            </a:r>
            <a:r>
              <a:rPr lang="pt-BR" b="1" dirty="0"/>
              <a:t>O</a:t>
            </a:r>
            <a:endParaRPr lang="pt-BR" dirty="0"/>
          </a:p>
          <a:p>
            <a:pPr marL="0" indent="0">
              <a:buNone/>
            </a:pPr>
            <a:r>
              <a:rPr lang="pt-BR" dirty="0"/>
              <a:t>CH</a:t>
            </a:r>
            <a:r>
              <a:rPr lang="pt-BR" baseline="-25000" dirty="0"/>
              <a:t>3</a:t>
            </a:r>
            <a:r>
              <a:rPr lang="pt-BR" dirty="0"/>
              <a:t>-CH</a:t>
            </a:r>
            <a:r>
              <a:rPr lang="pt-BR" baseline="-25000" dirty="0"/>
              <a:t>2</a:t>
            </a:r>
            <a:r>
              <a:rPr lang="pt-BR" dirty="0"/>
              <a:t>-OH   </a:t>
            </a:r>
          </a:p>
          <a:p>
            <a:pPr marL="0" indent="0">
              <a:buNone/>
            </a:pPr>
            <a:r>
              <a:rPr lang="pt-BR" b="1" dirty="0"/>
              <a:t>ET</a:t>
            </a:r>
            <a:r>
              <a:rPr lang="pt-BR" b="1" dirty="0">
                <a:solidFill>
                  <a:srgbClr val="FF0000"/>
                </a:solidFill>
              </a:rPr>
              <a:t>AN</a:t>
            </a:r>
            <a:r>
              <a:rPr lang="pt-BR" b="1" dirty="0"/>
              <a:t>OL</a:t>
            </a:r>
            <a:endParaRPr lang="pt-BR" dirty="0"/>
          </a:p>
          <a:p>
            <a:pPr marL="0" indent="0">
              <a:buNone/>
            </a:pPr>
            <a:r>
              <a:rPr lang="en-US" dirty="0"/>
              <a:t>CH</a:t>
            </a:r>
            <a:r>
              <a:rPr lang="en-US" baseline="-25000" dirty="0"/>
              <a:t>3</a:t>
            </a:r>
            <a:r>
              <a:rPr lang="en-US" dirty="0"/>
              <a:t>-CO-CH</a:t>
            </a:r>
            <a:r>
              <a:rPr lang="en-US" baseline="-25000" dirty="0"/>
              <a:t>3 </a:t>
            </a:r>
          </a:p>
          <a:p>
            <a:pPr marL="0" indent="0">
              <a:buNone/>
            </a:pPr>
            <a:r>
              <a:rPr lang="en-US" b="1" dirty="0"/>
              <a:t>PROP</a:t>
            </a:r>
            <a:r>
              <a:rPr lang="en-US" b="1" dirty="0">
                <a:solidFill>
                  <a:srgbClr val="FF0000"/>
                </a:solidFill>
              </a:rPr>
              <a:t>AN</a:t>
            </a:r>
            <a:r>
              <a:rPr lang="en-US" b="1" dirty="0"/>
              <a:t>ONA</a:t>
            </a:r>
            <a:endParaRPr lang="pt-BR" dirty="0"/>
          </a:p>
          <a:p>
            <a:pPr marL="0" indent="0">
              <a:buNone/>
            </a:pPr>
            <a:r>
              <a:rPr lang="en-US" dirty="0"/>
              <a:t>CH</a:t>
            </a:r>
            <a:r>
              <a:rPr lang="en-US" baseline="-25000" dirty="0"/>
              <a:t>3</a:t>
            </a:r>
            <a:r>
              <a:rPr lang="en-US" dirty="0"/>
              <a:t>-CO- CH</a:t>
            </a:r>
            <a:r>
              <a:rPr lang="en-US" baseline="-25000" dirty="0"/>
              <a:t>2</a:t>
            </a:r>
            <a:r>
              <a:rPr lang="en-US" dirty="0"/>
              <a:t>-CH</a:t>
            </a:r>
            <a:r>
              <a:rPr lang="en-US" baseline="-25000" dirty="0"/>
              <a:t>2</a:t>
            </a:r>
            <a:r>
              <a:rPr lang="en-US" dirty="0"/>
              <a:t>-CH</a:t>
            </a:r>
            <a:r>
              <a:rPr lang="en-US" baseline="-25000" dirty="0"/>
              <a:t>3 </a:t>
            </a:r>
          </a:p>
          <a:p>
            <a:pPr marL="0" indent="0">
              <a:buNone/>
            </a:pPr>
            <a:r>
              <a:rPr lang="en-US" b="1" dirty="0"/>
              <a:t>PENT</a:t>
            </a:r>
            <a:r>
              <a:rPr lang="en-US" b="1" dirty="0">
                <a:solidFill>
                  <a:srgbClr val="FF0000"/>
                </a:solidFill>
              </a:rPr>
              <a:t>AN</a:t>
            </a:r>
            <a:r>
              <a:rPr lang="en-US" b="1" dirty="0"/>
              <a:t>ONA</a:t>
            </a:r>
            <a:r>
              <a:rPr lang="en-US" b="1" dirty="0">
                <a:solidFill>
                  <a:srgbClr val="FF0000"/>
                </a:solidFill>
              </a:rPr>
              <a:t>-2</a:t>
            </a:r>
            <a:endParaRPr lang="pt-BR" dirty="0">
              <a:solidFill>
                <a:srgbClr val="FF0000"/>
              </a:solidFill>
            </a:endParaRPr>
          </a:p>
          <a:p>
            <a:pPr marL="0" indent="0">
              <a:buNone/>
            </a:pPr>
            <a:r>
              <a:rPr lang="en-US" dirty="0"/>
              <a:t>CH</a:t>
            </a:r>
            <a:r>
              <a:rPr lang="en-US" baseline="-25000" dirty="0"/>
              <a:t>3</a:t>
            </a:r>
            <a:r>
              <a:rPr lang="en-US" dirty="0"/>
              <a:t>-CH</a:t>
            </a:r>
            <a:r>
              <a:rPr lang="en-US" baseline="-25000" dirty="0"/>
              <a:t>2</a:t>
            </a:r>
            <a:r>
              <a:rPr lang="en-US" dirty="0"/>
              <a:t>-CH</a:t>
            </a:r>
            <a:r>
              <a:rPr lang="en-US" baseline="-25000" dirty="0"/>
              <a:t>2</a:t>
            </a:r>
            <a:r>
              <a:rPr lang="en-US" dirty="0"/>
              <a:t>-CH</a:t>
            </a:r>
            <a:r>
              <a:rPr lang="en-US" baseline="-25000" dirty="0"/>
              <a:t>2</a:t>
            </a:r>
            <a:r>
              <a:rPr lang="en-US" dirty="0"/>
              <a:t>-CH</a:t>
            </a:r>
            <a:r>
              <a:rPr lang="en-US" baseline="-25000" dirty="0"/>
              <a:t>2</a:t>
            </a:r>
            <a:r>
              <a:rPr lang="en-US" dirty="0"/>
              <a:t>-CHO</a:t>
            </a:r>
            <a:r>
              <a:rPr lang="en-US" baseline="-25000" dirty="0"/>
              <a:t> </a:t>
            </a:r>
            <a:r>
              <a:rPr lang="en-US" b="1" dirty="0"/>
              <a:t>HEX</a:t>
            </a:r>
            <a:r>
              <a:rPr lang="en-US" b="1" dirty="0">
                <a:solidFill>
                  <a:srgbClr val="FF0000"/>
                </a:solidFill>
              </a:rPr>
              <a:t>AN</a:t>
            </a:r>
            <a:r>
              <a:rPr lang="en-US" b="1" dirty="0"/>
              <a:t>AL</a:t>
            </a:r>
            <a:endParaRPr lang="pt-BR" dirty="0"/>
          </a:p>
          <a:p>
            <a:pPr marL="0" indent="0">
              <a:buNone/>
            </a:pPr>
            <a:endParaRPr lang="pt-BR" dirty="0"/>
          </a:p>
        </p:txBody>
      </p:sp>
      <p:pic>
        <p:nvPicPr>
          <p:cNvPr id="15362" name="Picture 2" descr="Resultado de imagem para regra nomenclatura organico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82150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6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AE09815-452A-49F0-AB7A-604DBBA9E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660" y="1690688"/>
            <a:ext cx="6714339" cy="3872288"/>
          </a:xfrm>
          <a:prstGeom prst="rect">
            <a:avLst/>
          </a:prstGeom>
        </p:spPr>
      </p:pic>
      <p:sp>
        <p:nvSpPr>
          <p:cNvPr id="2" name="Título 1"/>
          <p:cNvSpPr>
            <a:spLocks noGrp="1"/>
          </p:cNvSpPr>
          <p:nvPr>
            <p:ph type="title"/>
          </p:nvPr>
        </p:nvSpPr>
        <p:spPr/>
        <p:txBody>
          <a:bodyPr>
            <a:normAutofit/>
          </a:bodyPr>
          <a:lstStyle/>
          <a:p>
            <a:pPr algn="ctr"/>
            <a:r>
              <a:rPr lang="pt-BR" sz="5400" b="1" dirty="0">
                <a:solidFill>
                  <a:srgbClr val="00B0F0"/>
                </a:solidFill>
                <a:latin typeface="Arial" panose="020B0604020202020204" pitchFamily="34" charset="0"/>
                <a:cs typeface="Arial" panose="020B0604020202020204" pitchFamily="34" charset="0"/>
              </a:rPr>
              <a:t>ENEM 2019</a:t>
            </a:r>
          </a:p>
        </p:txBody>
      </p:sp>
      <p:pic>
        <p:nvPicPr>
          <p:cNvPr id="2050" name="Picture 2" descr="Resultado de imagem para quimica"/>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3445" y="1815421"/>
            <a:ext cx="3470997" cy="347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8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1D75758-CB22-4B72-8956-4D2A5EAA2110}"/>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919CF584-C1A2-4179-AE56-F98CB66585D4}"/>
              </a:ext>
            </a:extLst>
          </p:cNvPr>
          <p:cNvSpPr txBox="1">
            <a:spLocks/>
          </p:cNvSpPr>
          <p:nvPr/>
        </p:nvSpPr>
        <p:spPr>
          <a:xfrm>
            <a:off x="0" y="2590800"/>
            <a:ext cx="12331700" cy="1205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latin typeface="Arial" panose="020B0604020202020204" pitchFamily="34" charset="0"/>
                <a:cs typeface="Arial" panose="020B0604020202020204" pitchFamily="34" charset="0"/>
              </a:rPr>
              <a:t>FUNÇÕES ORGÂNICAS </a:t>
            </a:r>
            <a:endParaRPr lang="pt-BR" dirty="0"/>
          </a:p>
        </p:txBody>
      </p:sp>
    </p:spTree>
    <p:extLst>
      <p:ext uri="{BB962C8B-B14F-4D97-AF65-F5344CB8AC3E}">
        <p14:creationId xmlns:p14="http://schemas.microsoft.com/office/powerpoint/2010/main" val="2573370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CC6CBD16-C830-44DD-8888-37CCD556E025}"/>
              </a:ext>
            </a:extLst>
          </p:cNvPr>
          <p:cNvSpPr>
            <a:spLocks noGrp="1"/>
          </p:cNvSpPr>
          <p:nvPr>
            <p:ph idx="1"/>
          </p:nvPr>
        </p:nvSpPr>
        <p:spPr/>
        <p:txBody>
          <a:bodyPr/>
          <a:lstStyle/>
          <a:p>
            <a:endParaRPr lang="pt-BR"/>
          </a:p>
        </p:txBody>
      </p:sp>
      <p:pic>
        <p:nvPicPr>
          <p:cNvPr id="6" name="Imagem 5">
            <a:extLst>
              <a:ext uri="{FF2B5EF4-FFF2-40B4-BE49-F238E27FC236}">
                <a16:creationId xmlns:a16="http://schemas.microsoft.com/office/drawing/2014/main" id="{BAAC475B-B438-4461-BE8A-7DAF14A513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7000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77422"/>
            <a:ext cx="12192000" cy="6490664"/>
          </a:xfrm>
        </p:spPr>
        <p:txBody>
          <a:bodyPr>
            <a:normAutofit fontScale="92500" lnSpcReduction="10000"/>
          </a:bodyPr>
          <a:lstStyle/>
          <a:p>
            <a:pPr marL="0" indent="0" algn="ctr">
              <a:buNone/>
            </a:pPr>
            <a:r>
              <a:rPr lang="pt-BR" b="1" dirty="0"/>
              <a:t>Questão – Enem 2017</a:t>
            </a:r>
          </a:p>
          <a:p>
            <a:pPr marL="0" indent="0" algn="just">
              <a:buNone/>
            </a:pPr>
            <a:r>
              <a:rPr lang="pt-BR" sz="2000" b="1" dirty="0">
                <a:latin typeface="Arial" panose="020B0604020202020204" pitchFamily="34" charset="0"/>
                <a:cs typeface="Arial" panose="020B0604020202020204" pitchFamily="34" charset="0"/>
              </a:rPr>
              <a:t>O biodiesel é um biocombustível obtido a partir de fontes renováveis, que surgiu como alternativa ao uso do diesel de petróleo para motores de combustão interna. Ele pode ser obtido pela reação entre triglicerídeos, presentes em óleos vegetais e gorduras animais, entre outros, e álcoois de baixa massa molar, como o metanol ou etanol, na presença de um catalisador, de acordo com a equação química:</a:t>
            </a:r>
          </a:p>
          <a:p>
            <a:pPr marL="0" indent="0" algn="just">
              <a:buNone/>
            </a:pPr>
            <a:endParaRPr lang="pt-BR" sz="2000" b="1" dirty="0">
              <a:latin typeface="Arial" panose="020B0604020202020204" pitchFamily="34" charset="0"/>
              <a:cs typeface="Arial" panose="020B0604020202020204" pitchFamily="34" charset="0"/>
            </a:endParaRPr>
          </a:p>
          <a:p>
            <a:pPr marL="0" indent="0" algn="just">
              <a:buNone/>
            </a:pPr>
            <a:endParaRPr lang="pt-BR" sz="2000" b="1" dirty="0">
              <a:latin typeface="Arial" panose="020B0604020202020204" pitchFamily="34" charset="0"/>
              <a:cs typeface="Arial" panose="020B0604020202020204" pitchFamily="34" charset="0"/>
            </a:endParaRPr>
          </a:p>
          <a:p>
            <a:pPr marL="0" indent="0" algn="just">
              <a:buNone/>
            </a:pPr>
            <a:endParaRPr lang="pt-BR" sz="2000" b="1" dirty="0">
              <a:latin typeface="Arial" panose="020B0604020202020204" pitchFamily="34" charset="0"/>
              <a:cs typeface="Arial" panose="020B0604020202020204" pitchFamily="34" charset="0"/>
            </a:endParaRPr>
          </a:p>
          <a:p>
            <a:pPr marL="0" indent="0" algn="just">
              <a:buNone/>
            </a:pPr>
            <a:endParaRPr lang="pt-BR" sz="2000" b="1" dirty="0">
              <a:latin typeface="Arial" panose="020B0604020202020204" pitchFamily="34" charset="0"/>
              <a:cs typeface="Arial" panose="020B0604020202020204" pitchFamily="34" charset="0"/>
            </a:endParaRPr>
          </a:p>
          <a:p>
            <a:pPr marL="0" indent="0" algn="just">
              <a:buNone/>
            </a:pPr>
            <a:endParaRPr lang="pt-BR" sz="2000" b="1" dirty="0">
              <a:latin typeface="Arial" panose="020B0604020202020204" pitchFamily="34" charset="0"/>
              <a:cs typeface="Arial" panose="020B0604020202020204" pitchFamily="34" charset="0"/>
            </a:endParaRPr>
          </a:p>
          <a:p>
            <a:pPr marL="0" indent="0" algn="just">
              <a:buNone/>
            </a:pPr>
            <a:endParaRPr lang="pt-BR" sz="2000" b="1" dirty="0">
              <a:latin typeface="Arial" panose="020B0604020202020204" pitchFamily="34" charset="0"/>
              <a:cs typeface="Arial" panose="020B0604020202020204" pitchFamily="34" charset="0"/>
            </a:endParaRPr>
          </a:p>
          <a:p>
            <a:pPr marL="0" indent="0">
              <a:buNone/>
            </a:pPr>
            <a:r>
              <a:rPr lang="pt-BR" sz="2000" b="1" dirty="0"/>
              <a:t>A função química presente no produto que representa o biodiesel é:</a:t>
            </a:r>
            <a:endParaRPr lang="pt-BR" sz="2000" dirty="0"/>
          </a:p>
          <a:p>
            <a:pPr marL="0" indent="0">
              <a:buNone/>
            </a:pPr>
            <a:r>
              <a:rPr lang="pt-BR" sz="2000" b="1" dirty="0"/>
              <a:t>a) éter.</a:t>
            </a:r>
            <a:endParaRPr lang="pt-BR" sz="2000" dirty="0"/>
          </a:p>
          <a:p>
            <a:pPr marL="0" indent="0">
              <a:buNone/>
            </a:pPr>
            <a:r>
              <a:rPr lang="pt-BR" sz="2000" b="1" dirty="0"/>
              <a:t>b) éster.</a:t>
            </a:r>
            <a:endParaRPr lang="pt-BR" sz="2000" dirty="0"/>
          </a:p>
          <a:p>
            <a:pPr marL="0" indent="0">
              <a:buNone/>
            </a:pPr>
            <a:r>
              <a:rPr lang="pt-BR" sz="2000" b="1" dirty="0"/>
              <a:t>c) álcool.</a:t>
            </a:r>
            <a:endParaRPr lang="pt-BR" sz="2000" dirty="0"/>
          </a:p>
          <a:p>
            <a:pPr marL="0" indent="0">
              <a:buNone/>
            </a:pPr>
            <a:r>
              <a:rPr lang="pt-BR" sz="2000" b="1" dirty="0"/>
              <a:t>d) cetona.</a:t>
            </a:r>
            <a:endParaRPr lang="pt-BR" sz="2000" dirty="0"/>
          </a:p>
          <a:p>
            <a:pPr marL="0" indent="0">
              <a:buNone/>
            </a:pPr>
            <a:r>
              <a:rPr lang="pt-BR" sz="2000" b="1" dirty="0"/>
              <a:t>e) ácido carboxílico</a:t>
            </a:r>
          </a:p>
          <a:p>
            <a:pPr marL="0" indent="0" algn="ctr">
              <a:buNone/>
            </a:pPr>
            <a:r>
              <a:rPr lang="pt-BR" sz="2400" b="1" dirty="0">
                <a:solidFill>
                  <a:srgbClr val="FF0000"/>
                </a:solidFill>
              </a:rPr>
              <a:t>RESPOSTA – LETRA B</a:t>
            </a:r>
            <a:endParaRPr lang="pt-BR" sz="2400" dirty="0">
              <a:solidFill>
                <a:srgbClr val="FF0000"/>
              </a:solidFill>
            </a:endParaRPr>
          </a:p>
          <a:p>
            <a:pPr marL="0" indent="0">
              <a:buNone/>
            </a:pPr>
            <a:endParaRPr lang="pt-BR" sz="2000" dirty="0"/>
          </a:p>
          <a:p>
            <a:pPr marL="0" indent="0" algn="just">
              <a:buNone/>
            </a:pPr>
            <a:endParaRPr lang="pt-BR" sz="2000" dirty="0">
              <a:latin typeface="Arial" panose="020B0604020202020204" pitchFamily="34" charset="0"/>
              <a:cs typeface="Arial" panose="020B0604020202020204" pitchFamily="34" charset="0"/>
            </a:endParaRPr>
          </a:p>
          <a:p>
            <a:pPr marL="0" indent="0">
              <a:buNone/>
            </a:pPr>
            <a:endParaRPr lang="pt-BR" dirty="0"/>
          </a:p>
        </p:txBody>
      </p:sp>
      <p:pic>
        <p:nvPicPr>
          <p:cNvPr id="7" name="Imagem 6" descr="https://d2q576s0wzfxtl.cloudfront.net/2017/11/08151544/Capturar-13.jpg"/>
          <p:cNvPicPr/>
          <p:nvPr/>
        </p:nvPicPr>
        <p:blipFill>
          <a:blip r:embed="rId2">
            <a:extLst>
              <a:ext uri="{28A0092B-C50C-407E-A947-70E740481C1C}">
                <a14:useLocalDpi xmlns:a14="http://schemas.microsoft.com/office/drawing/2010/main" val="0"/>
              </a:ext>
            </a:extLst>
          </a:blip>
          <a:srcRect/>
          <a:stretch>
            <a:fillRect/>
          </a:stretch>
        </p:blipFill>
        <p:spPr bwMode="auto">
          <a:xfrm>
            <a:off x="1744394" y="1979779"/>
            <a:ext cx="8553157" cy="1790363"/>
          </a:xfrm>
          <a:prstGeom prst="rect">
            <a:avLst/>
          </a:prstGeom>
          <a:noFill/>
          <a:ln>
            <a:noFill/>
          </a:ln>
        </p:spPr>
      </p:pic>
    </p:spTree>
    <p:extLst>
      <p:ext uri="{BB962C8B-B14F-4D97-AF65-F5344CB8AC3E}">
        <p14:creationId xmlns:p14="http://schemas.microsoft.com/office/powerpoint/2010/main" val="31958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b="1" dirty="0">
                <a:latin typeface="Arial" panose="020B0604020202020204" pitchFamily="34" charset="0"/>
                <a:cs typeface="Arial" panose="020B0604020202020204" pitchFamily="34" charset="0"/>
              </a:rPr>
            </a:br>
            <a:r>
              <a:rPr lang="pt-BR" b="1" dirty="0">
                <a:latin typeface="Arial" panose="020B0604020202020204" pitchFamily="34" charset="0"/>
                <a:cs typeface="Arial" panose="020B0604020202020204" pitchFamily="34" charset="0"/>
              </a:rPr>
              <a:t>FÍSICO-QUÍMICA</a:t>
            </a:r>
            <a:br>
              <a:rPr lang="pt-BR" b="1" dirty="0">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pPr algn="ctr"/>
            <a:endParaRPr lang="pt-BR" sz="4800" b="1" dirty="0">
              <a:solidFill>
                <a:srgbClr val="FF0000"/>
              </a:solidFill>
              <a:latin typeface="Arial" panose="020B0604020202020204" pitchFamily="34" charset="0"/>
              <a:cs typeface="Arial" panose="020B0604020202020204" pitchFamily="34" charset="0"/>
            </a:endParaRPr>
          </a:p>
          <a:p>
            <a:pPr marL="0" indent="0" algn="ctr">
              <a:buNone/>
            </a:pPr>
            <a:r>
              <a:rPr lang="pt-BR" sz="4800" b="1" dirty="0">
                <a:solidFill>
                  <a:schemeClr val="accent5">
                    <a:lumMod val="75000"/>
                  </a:schemeClr>
                </a:solidFill>
                <a:latin typeface="Arial" panose="020B0604020202020204" pitchFamily="34" charset="0"/>
                <a:cs typeface="Arial" panose="020B0604020202020204" pitchFamily="34" charset="0"/>
              </a:rPr>
              <a:t>ELETROQUÍMICA</a:t>
            </a:r>
          </a:p>
          <a:p>
            <a:pPr marL="0" indent="0" algn="ctr">
              <a:buNone/>
            </a:pPr>
            <a:r>
              <a:rPr lang="pt-BR" sz="4800" b="1" dirty="0">
                <a:solidFill>
                  <a:schemeClr val="accent5">
                    <a:lumMod val="75000"/>
                  </a:schemeClr>
                </a:solidFill>
                <a:latin typeface="Arial" panose="020B0604020202020204" pitchFamily="34" charset="0"/>
                <a:cs typeface="Arial" panose="020B0604020202020204" pitchFamily="34" charset="0"/>
              </a:rPr>
              <a:t>PROPRIEDADES COLIGATIVAS</a:t>
            </a:r>
          </a:p>
          <a:p>
            <a:pPr algn="ctr"/>
            <a:endParaRPr lang="pt-BR" sz="4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551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0"/>
            <a:ext cx="10515600" cy="1325563"/>
          </a:xfrm>
        </p:spPr>
        <p:txBody>
          <a:bodyPr/>
          <a:lstStyle/>
          <a:p>
            <a:pPr algn="ctr"/>
            <a:r>
              <a:rPr lang="pt-BR" b="1" dirty="0">
                <a:solidFill>
                  <a:srgbClr val="00B050"/>
                </a:solidFill>
                <a:latin typeface="Arial" panose="020B0604020202020204" pitchFamily="34" charset="0"/>
                <a:cs typeface="Arial" panose="020B0604020202020204" pitchFamily="34" charset="0"/>
              </a:rPr>
              <a:t>ELETROQUÍMICA</a:t>
            </a:r>
            <a:endParaRPr lang="pt-BR" dirty="0">
              <a:solidFill>
                <a:srgbClr val="00B050"/>
              </a:solidFill>
            </a:endParaRPr>
          </a:p>
        </p:txBody>
      </p:sp>
      <p:pic>
        <p:nvPicPr>
          <p:cNvPr id="18434" name="Picture 2" descr="Imagem relacionad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0641" y="1226633"/>
            <a:ext cx="11490717" cy="563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9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00F48F44-A1C7-4443-9A71-C333DABE390E}"/>
              </a:ext>
            </a:extLst>
          </p:cNvPr>
          <p:cNvSpPr>
            <a:spLocks noGrp="1"/>
          </p:cNvSpPr>
          <p:nvPr>
            <p:ph sz="half" idx="2"/>
          </p:nvPr>
        </p:nvSpPr>
        <p:spPr>
          <a:xfrm>
            <a:off x="225083" y="225083"/>
            <a:ext cx="11746523" cy="6485206"/>
          </a:xfrm>
        </p:spPr>
        <p:txBody>
          <a:bodyPr/>
          <a:lstStyle/>
          <a:p>
            <a:pPr marL="0" indent="0" algn="ctr">
              <a:buNone/>
            </a:pPr>
            <a:r>
              <a:rPr lang="pt-BR" dirty="0"/>
              <a:t>Questão 93  - ENEM 2018</a:t>
            </a:r>
          </a:p>
          <a:p>
            <a:pPr marL="0" indent="0">
              <a:buNone/>
            </a:pPr>
            <a:endParaRPr lang="pt-BR" dirty="0"/>
          </a:p>
          <a:p>
            <a:pPr marL="0" indent="0">
              <a:buNone/>
            </a:pPr>
            <a:endParaRPr lang="pt-BR" dirty="0"/>
          </a:p>
        </p:txBody>
      </p:sp>
      <p:pic>
        <p:nvPicPr>
          <p:cNvPr id="5" name="Imagem 4">
            <a:extLst>
              <a:ext uri="{FF2B5EF4-FFF2-40B4-BE49-F238E27FC236}">
                <a16:creationId xmlns:a16="http://schemas.microsoft.com/office/drawing/2014/main" id="{F8195162-58DC-4809-8AB1-AFE7181E1EE6}"/>
              </a:ext>
            </a:extLst>
          </p:cNvPr>
          <p:cNvPicPr>
            <a:picLocks noChangeAspect="1"/>
          </p:cNvPicPr>
          <p:nvPr/>
        </p:nvPicPr>
        <p:blipFill>
          <a:blip r:embed="rId2"/>
          <a:stretch>
            <a:fillRect/>
          </a:stretch>
        </p:blipFill>
        <p:spPr>
          <a:xfrm>
            <a:off x="381206" y="736209"/>
            <a:ext cx="11429587" cy="5943600"/>
          </a:xfrm>
          <a:prstGeom prst="rect">
            <a:avLst/>
          </a:prstGeom>
        </p:spPr>
      </p:pic>
    </p:spTree>
    <p:extLst>
      <p:ext uri="{BB962C8B-B14F-4D97-AF65-F5344CB8AC3E}">
        <p14:creationId xmlns:p14="http://schemas.microsoft.com/office/powerpoint/2010/main" val="3710567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125B9-1EE0-4DB7-8730-6B481999C0B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0B1B298-B143-437C-A8C7-F434FA362809}"/>
              </a:ext>
            </a:extLst>
          </p:cNvPr>
          <p:cNvSpPr>
            <a:spLocks noGrp="1"/>
          </p:cNvSpPr>
          <p:nvPr>
            <p:ph sz="half" idx="1"/>
          </p:nvPr>
        </p:nvSpPr>
        <p:spPr/>
        <p:txBody>
          <a:bodyPr/>
          <a:lstStyle/>
          <a:p>
            <a:endParaRPr lang="pt-BR"/>
          </a:p>
        </p:txBody>
      </p:sp>
      <p:sp>
        <p:nvSpPr>
          <p:cNvPr id="4" name="Espaço Reservado para Conteúdo 3">
            <a:extLst>
              <a:ext uri="{FF2B5EF4-FFF2-40B4-BE49-F238E27FC236}">
                <a16:creationId xmlns:a16="http://schemas.microsoft.com/office/drawing/2014/main" id="{5AB3AAAC-1058-4227-A131-E494537D8D87}"/>
              </a:ext>
            </a:extLst>
          </p:cNvPr>
          <p:cNvSpPr>
            <a:spLocks noGrp="1"/>
          </p:cNvSpPr>
          <p:nvPr>
            <p:ph sz="half" idx="2"/>
          </p:nvPr>
        </p:nvSpPr>
        <p:spPr/>
        <p:txBody>
          <a:bodyPr/>
          <a:lstStyle/>
          <a:p>
            <a:endParaRPr lang="pt-BR"/>
          </a:p>
        </p:txBody>
      </p:sp>
      <p:pic>
        <p:nvPicPr>
          <p:cNvPr id="5" name="Imagem 4">
            <a:extLst>
              <a:ext uri="{FF2B5EF4-FFF2-40B4-BE49-F238E27FC236}">
                <a16:creationId xmlns:a16="http://schemas.microsoft.com/office/drawing/2014/main" id="{039FFD8A-DF90-44CB-8963-D103D248B3EF}"/>
              </a:ext>
            </a:extLst>
          </p:cNvPr>
          <p:cNvPicPr>
            <a:picLocks noChangeAspect="1"/>
          </p:cNvPicPr>
          <p:nvPr/>
        </p:nvPicPr>
        <p:blipFill>
          <a:blip r:embed="rId2"/>
          <a:stretch>
            <a:fillRect/>
          </a:stretch>
        </p:blipFill>
        <p:spPr>
          <a:xfrm>
            <a:off x="450166" y="168812"/>
            <a:ext cx="10903634" cy="6569613"/>
          </a:xfrm>
          <a:prstGeom prst="rect">
            <a:avLst/>
          </a:prstGeom>
        </p:spPr>
      </p:pic>
    </p:spTree>
    <p:extLst>
      <p:ext uri="{BB962C8B-B14F-4D97-AF65-F5344CB8AC3E}">
        <p14:creationId xmlns:p14="http://schemas.microsoft.com/office/powerpoint/2010/main" val="345541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51D2F-795D-428A-A019-12EBFF8DA483}"/>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9FC841C-5EE6-4109-B3B5-C21D66A11417}"/>
              </a:ext>
            </a:extLst>
          </p:cNvPr>
          <p:cNvPicPr>
            <a:picLocks noGrp="1" noChangeAspect="1"/>
          </p:cNvPicPr>
          <p:nvPr>
            <p:ph sz="half" idx="1"/>
          </p:nvPr>
        </p:nvPicPr>
        <p:blipFill>
          <a:blip r:embed="rId2"/>
          <a:stretch>
            <a:fillRect/>
          </a:stretch>
        </p:blipFill>
        <p:spPr>
          <a:xfrm>
            <a:off x="450166" y="154746"/>
            <a:ext cx="11521440" cy="6338130"/>
          </a:xfrm>
          <a:prstGeom prst="rect">
            <a:avLst/>
          </a:prstGeom>
        </p:spPr>
      </p:pic>
    </p:spTree>
    <p:extLst>
      <p:ext uri="{BB962C8B-B14F-4D97-AF65-F5344CB8AC3E}">
        <p14:creationId xmlns:p14="http://schemas.microsoft.com/office/powerpoint/2010/main" val="2642728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0070C0"/>
                </a:solidFill>
                <a:latin typeface="Arial" panose="020B0604020202020204" pitchFamily="34" charset="0"/>
                <a:cs typeface="Arial" panose="020B0604020202020204" pitchFamily="34" charset="0"/>
              </a:rPr>
              <a:t>PROPRIEDADES COLIGATIVAS</a:t>
            </a:r>
            <a:endParaRPr lang="pt-BR" dirty="0">
              <a:solidFill>
                <a:srgbClr val="0070C0"/>
              </a:solidFill>
            </a:endParaRPr>
          </a:p>
        </p:txBody>
      </p:sp>
      <p:pic>
        <p:nvPicPr>
          <p:cNvPr id="19458" name="Picture 2" descr="Resultado de imagem para propriedades coligativas"/>
          <p:cNvPicPr>
            <a:picLocks noGrp="1" noChangeAspect="1" noChangeArrowheads="1"/>
          </p:cNvPicPr>
          <p:nvPr>
            <p:ph idx="1"/>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838200" y="1310184"/>
            <a:ext cx="10697308" cy="5418162"/>
          </a:xfrm>
          <a:prstGeom prst="rect">
            <a:avLst/>
          </a:prstGeom>
          <a:noFill/>
          <a:effectLst>
            <a:glow rad="850900">
              <a:schemeClr val="bg2">
                <a:lumMod val="2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9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FF0000"/>
                </a:solidFill>
                <a:latin typeface="Arial" panose="020B0604020202020204" pitchFamily="34" charset="0"/>
                <a:cs typeface="Arial" panose="020B0604020202020204" pitchFamily="34" charset="0"/>
              </a:rPr>
              <a:t>PRESSÃO OSMÓTICA</a:t>
            </a:r>
          </a:p>
        </p:txBody>
      </p:sp>
      <p:pic>
        <p:nvPicPr>
          <p:cNvPr id="4" name="Espaço Reservado para Conteúdo 3" descr="Resolução da Prova de Química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91174"/>
            <a:ext cx="12192000" cy="5366825"/>
          </a:xfrm>
          <a:prstGeom prst="rect">
            <a:avLst/>
          </a:prstGeom>
          <a:noFill/>
          <a:ln>
            <a:noFill/>
          </a:ln>
        </p:spPr>
      </p:pic>
    </p:spTree>
    <p:extLst>
      <p:ext uri="{BB962C8B-B14F-4D97-AF65-F5344CB8AC3E}">
        <p14:creationId xmlns:p14="http://schemas.microsoft.com/office/powerpoint/2010/main" val="318486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253384"/>
          </a:xfrm>
        </p:spPr>
        <p:txBody>
          <a:bodyPr/>
          <a:lstStyle/>
          <a:p>
            <a:pPr algn="ctr"/>
            <a:r>
              <a:rPr lang="pt-BR" b="1" dirty="0">
                <a:solidFill>
                  <a:schemeClr val="accent5">
                    <a:lumMod val="75000"/>
                  </a:schemeClr>
                </a:solidFill>
                <a:latin typeface="Arial" panose="020B0604020202020204" pitchFamily="34" charset="0"/>
                <a:cs typeface="Arial" panose="020B0604020202020204" pitchFamily="34" charset="0"/>
              </a:rPr>
              <a:t>ASSUNTOS DE QUÍMICA DE MAIOR OCORRÊNCIA NO ENEM</a:t>
            </a:r>
          </a:p>
        </p:txBody>
      </p:sp>
      <p:sp>
        <p:nvSpPr>
          <p:cNvPr id="3" name="Espaço Reservado para Conteúdo 2"/>
          <p:cNvSpPr>
            <a:spLocks noGrp="1"/>
          </p:cNvSpPr>
          <p:nvPr>
            <p:ph idx="1"/>
          </p:nvPr>
        </p:nvSpPr>
        <p:spPr>
          <a:xfrm>
            <a:off x="838200" y="2867891"/>
            <a:ext cx="10515600" cy="3309072"/>
          </a:xfrm>
        </p:spPr>
        <p:txBody>
          <a:bodyPr/>
          <a:lstStyle/>
          <a:p>
            <a:pPr algn="ctr"/>
            <a:r>
              <a:rPr lang="pt-BR" sz="4400" b="1" dirty="0">
                <a:latin typeface="Arial" panose="020B0604020202020204" pitchFamily="34" charset="0"/>
                <a:cs typeface="Arial" panose="020B0604020202020204" pitchFamily="34" charset="0"/>
              </a:rPr>
              <a:t>QUÍMICA GERAL</a:t>
            </a:r>
          </a:p>
          <a:p>
            <a:pPr algn="ctr"/>
            <a:r>
              <a:rPr lang="pt-BR" sz="4400" b="1" dirty="0">
                <a:latin typeface="Arial" panose="020B0604020202020204" pitchFamily="34" charset="0"/>
                <a:cs typeface="Arial" panose="020B0604020202020204" pitchFamily="34" charset="0"/>
              </a:rPr>
              <a:t>FISICO-QUÍMICA</a:t>
            </a:r>
          </a:p>
          <a:p>
            <a:pPr algn="ctr"/>
            <a:r>
              <a:rPr lang="pt-BR" sz="4400" b="1" dirty="0">
                <a:latin typeface="Arial" panose="020B0604020202020204" pitchFamily="34" charset="0"/>
                <a:cs typeface="Arial" panose="020B0604020202020204" pitchFamily="34" charset="0"/>
              </a:rPr>
              <a:t>QUÍMICA ORGÂNICA</a:t>
            </a:r>
          </a:p>
          <a:p>
            <a:pPr marL="0" indent="0">
              <a:buNone/>
            </a:pPr>
            <a:endParaRPr lang="pt-BR" dirty="0"/>
          </a:p>
        </p:txBody>
      </p:sp>
    </p:spTree>
    <p:extLst>
      <p:ext uri="{BB962C8B-B14F-4D97-AF65-F5344CB8AC3E}">
        <p14:creationId xmlns:p14="http://schemas.microsoft.com/office/powerpoint/2010/main" val="686347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2400" y="137160"/>
            <a:ext cx="12039600" cy="6720839"/>
          </a:xfrm>
        </p:spPr>
        <p:txBody>
          <a:bodyPr>
            <a:normAutofit/>
          </a:bodyPr>
          <a:lstStyle/>
          <a:p>
            <a:pPr marL="0" indent="0" algn="ctr">
              <a:buNone/>
            </a:pPr>
            <a:r>
              <a:rPr lang="pt-BR" b="1" dirty="0">
                <a:solidFill>
                  <a:srgbClr val="FF0000"/>
                </a:solidFill>
              </a:rPr>
              <a:t>QUESTÃO 121 – ENEM 2017</a:t>
            </a:r>
            <a:endParaRPr lang="pt-BR" dirty="0">
              <a:solidFill>
                <a:srgbClr val="FF0000"/>
              </a:solidFill>
            </a:endParaRPr>
          </a:p>
          <a:p>
            <a:pPr marL="0" indent="0" algn="just">
              <a:buNone/>
            </a:pPr>
            <a:r>
              <a:rPr lang="pt-BR" sz="2400" b="1" dirty="0">
                <a:latin typeface="Arial" panose="020B0604020202020204" pitchFamily="34" charset="0"/>
                <a:cs typeface="Arial" panose="020B0604020202020204" pitchFamily="34" charset="0"/>
              </a:rPr>
              <a:t>Alguns tipos de </a:t>
            </a:r>
            <a:r>
              <a:rPr lang="pt-BR" sz="2400" b="1" dirty="0" err="1">
                <a:latin typeface="Arial" panose="020B0604020202020204" pitchFamily="34" charset="0"/>
                <a:cs typeface="Arial" panose="020B0604020202020204" pitchFamily="34" charset="0"/>
              </a:rPr>
              <a:t>dessalinizadores</a:t>
            </a:r>
            <a:r>
              <a:rPr lang="pt-BR" sz="2400" b="1" dirty="0">
                <a:latin typeface="Arial" panose="020B0604020202020204" pitchFamily="34" charset="0"/>
                <a:cs typeface="Arial" panose="020B0604020202020204" pitchFamily="34" charset="0"/>
              </a:rPr>
              <a:t> usam o processo de osmose reversa para obtenção de água potável a partir da água salgada. Nesse método, utiliza-se um recipiente contendo dois compartimentos separados por uma membrana semipermeável: em um deles coloca-se água salgada e no outro recolhe-se a água potável. A aplicação de pressão mecânica no sistema faz a água fluir de um compartimento para o outro. O movimento das moléculas de água através da membrana é controlado pela pressão osmótica e pela pressão mecânica aplicada. Para que ocorra esse processo é necessário que as resultantes das pressões osmótica e mecânica apresentem:</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a) mesmo sentido e mesma intensidade.</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b) sentidos opostos e mesma intensidade.</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c) sentidos opostos e maior intensidade da pressão osmótica.</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d) mesmo sentido e maior intensidade da pressão osmótica.</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e) sentidos opostos e maior intensidade da pressão mecânica.</a:t>
            </a:r>
            <a:endParaRPr lang="pt-BR" sz="2400" dirty="0">
              <a:latin typeface="Arial" panose="020B0604020202020204" pitchFamily="34" charset="0"/>
              <a:cs typeface="Arial" panose="020B0604020202020204" pitchFamily="34" charset="0"/>
            </a:endParaRPr>
          </a:p>
          <a:p>
            <a:pPr marL="0" indent="0" algn="ctr">
              <a:buNone/>
            </a:pPr>
            <a:r>
              <a:rPr lang="pt-BR" b="1" dirty="0">
                <a:solidFill>
                  <a:srgbClr val="00B0F0"/>
                </a:solidFill>
                <a:latin typeface="Arial" panose="020B0604020202020204" pitchFamily="34" charset="0"/>
                <a:cs typeface="Arial" panose="020B0604020202020204" pitchFamily="34" charset="0"/>
              </a:rPr>
              <a:t>RESPOSTA – LETRA E</a:t>
            </a:r>
          </a:p>
          <a:p>
            <a:pPr marL="0" indent="0">
              <a:buNone/>
            </a:pPr>
            <a:endParaRPr lang="pt-BR" dirty="0"/>
          </a:p>
        </p:txBody>
      </p:sp>
    </p:spTree>
    <p:extLst>
      <p:ext uri="{BB962C8B-B14F-4D97-AF65-F5344CB8AC3E}">
        <p14:creationId xmlns:p14="http://schemas.microsoft.com/office/powerpoint/2010/main" val="309729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418461"/>
            <a:ext cx="10515600" cy="5603757"/>
          </a:xfrm>
        </p:spPr>
        <p:txBody>
          <a:bodyPr>
            <a:normAutofit/>
          </a:bodyPr>
          <a:lstStyle/>
          <a:p>
            <a:pPr marL="0" indent="0" algn="ctr">
              <a:buNone/>
            </a:pPr>
            <a:endParaRPr lang="pt-BR" b="1" dirty="0">
              <a:solidFill>
                <a:srgbClr val="FF0000"/>
              </a:solidFill>
              <a:latin typeface="Algerian" panose="04020705040A02060702" pitchFamily="82" charset="0"/>
              <a:cs typeface="Arial" panose="020B0604020202020204" pitchFamily="34" charset="0"/>
            </a:endParaRPr>
          </a:p>
          <a:p>
            <a:pPr marL="0" indent="0" algn="ctr">
              <a:buNone/>
            </a:pPr>
            <a:endParaRPr lang="pt-BR" b="1" dirty="0">
              <a:solidFill>
                <a:srgbClr val="FF0000"/>
              </a:solidFill>
              <a:latin typeface="Algerian" panose="04020705040A02060702" pitchFamily="82" charset="0"/>
              <a:cs typeface="Arial" panose="020B0604020202020204" pitchFamily="34" charset="0"/>
            </a:endParaRPr>
          </a:p>
          <a:p>
            <a:pPr marL="0" indent="0" algn="ctr">
              <a:buNone/>
            </a:pPr>
            <a:r>
              <a:rPr lang="pt-BR" sz="4000" b="1" dirty="0">
                <a:solidFill>
                  <a:srgbClr val="0070C0"/>
                </a:solidFill>
                <a:latin typeface="Arial Black" panose="020B0A04020102020204" pitchFamily="34" charset="0"/>
                <a:cs typeface="Arial" panose="020B0604020202020204" pitchFamily="34" charset="0"/>
              </a:rPr>
              <a:t>Desejo a todos ótima prova no ENEM 2019!</a:t>
            </a:r>
          </a:p>
          <a:p>
            <a:pPr marL="0" indent="0" algn="ctr">
              <a:buNone/>
            </a:pPr>
            <a:endParaRPr lang="pt-BR" sz="4000" b="1" dirty="0">
              <a:solidFill>
                <a:srgbClr val="0070C0"/>
              </a:solidFill>
              <a:latin typeface="Arial Black" panose="020B0A04020102020204" pitchFamily="34" charset="0"/>
              <a:cs typeface="Arial" panose="020B0604020202020204" pitchFamily="34" charset="0"/>
            </a:endParaRPr>
          </a:p>
          <a:p>
            <a:pPr marL="0" indent="0" algn="ctr">
              <a:buNone/>
            </a:pPr>
            <a:r>
              <a:rPr lang="pt-BR" sz="4000" b="1" dirty="0">
                <a:solidFill>
                  <a:srgbClr val="0070C0"/>
                </a:solidFill>
                <a:latin typeface="Arial Black" panose="020B0A04020102020204" pitchFamily="34" charset="0"/>
                <a:cs typeface="Arial" panose="020B0604020202020204" pitchFamily="34" charset="0"/>
              </a:rPr>
              <a:t>Muito obrigado pela atenção!</a:t>
            </a:r>
          </a:p>
          <a:p>
            <a:pPr marL="0" indent="0" algn="ctr">
              <a:buNone/>
            </a:pPr>
            <a:endParaRPr lang="pt-BR" sz="4000" b="1" dirty="0">
              <a:solidFill>
                <a:srgbClr val="0070C0"/>
              </a:solidFill>
              <a:latin typeface="Arial Black" panose="020B0A04020102020204" pitchFamily="34" charset="0"/>
              <a:cs typeface="Arial" panose="020B0604020202020204" pitchFamily="34" charset="0"/>
            </a:endParaRPr>
          </a:p>
          <a:p>
            <a:pPr marL="0" indent="0" algn="ctr">
              <a:buNone/>
            </a:pPr>
            <a:r>
              <a:rPr lang="pt-BR" sz="4000" b="1" dirty="0">
                <a:solidFill>
                  <a:srgbClr val="0070C0"/>
                </a:solidFill>
                <a:latin typeface="Arial Black" panose="020B0A04020102020204" pitchFamily="34" charset="0"/>
                <a:cs typeface="Arial" panose="020B0604020202020204" pitchFamily="34" charset="0"/>
              </a:rPr>
              <a:t>Grande Abraço!</a:t>
            </a:r>
          </a:p>
          <a:p>
            <a:pPr marL="0" indent="0" algn="ctr">
              <a:buNone/>
            </a:pPr>
            <a:endParaRPr lang="pt-BR" sz="4000" b="1" dirty="0">
              <a:solidFill>
                <a:srgbClr val="FF0000"/>
              </a:solidFill>
              <a:latin typeface="Algerian" panose="04020705040A02060702" pitchFamily="82" charset="0"/>
              <a:cs typeface="Arial" panose="020B0604020202020204" pitchFamily="34" charset="0"/>
            </a:endParaRPr>
          </a:p>
          <a:p>
            <a:pPr marL="0" indent="0" algn="ctr">
              <a:buNone/>
            </a:pPr>
            <a:endParaRPr lang="pt-BR" sz="4000" b="1" dirty="0">
              <a:solidFill>
                <a:srgbClr val="FF0000"/>
              </a:solidFill>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93470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AE09815-452A-49F0-AB7A-604DBBA9E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660" y="1690688"/>
            <a:ext cx="6714339" cy="3872288"/>
          </a:xfrm>
          <a:prstGeom prst="rect">
            <a:avLst/>
          </a:prstGeom>
        </p:spPr>
      </p:pic>
      <p:sp>
        <p:nvSpPr>
          <p:cNvPr id="2" name="Título 1"/>
          <p:cNvSpPr>
            <a:spLocks noGrp="1"/>
          </p:cNvSpPr>
          <p:nvPr>
            <p:ph type="title"/>
          </p:nvPr>
        </p:nvSpPr>
        <p:spPr/>
        <p:txBody>
          <a:bodyPr>
            <a:normAutofit/>
          </a:bodyPr>
          <a:lstStyle/>
          <a:p>
            <a:pPr algn="ctr"/>
            <a:r>
              <a:rPr lang="pt-BR" sz="5400" b="1" dirty="0">
                <a:solidFill>
                  <a:srgbClr val="00B0F0"/>
                </a:solidFill>
                <a:latin typeface="Arial" panose="020B0604020202020204" pitchFamily="34" charset="0"/>
                <a:cs typeface="Arial" panose="020B0604020202020204" pitchFamily="34" charset="0"/>
              </a:rPr>
              <a:t>ENEM 2019</a:t>
            </a:r>
          </a:p>
        </p:txBody>
      </p:sp>
      <p:pic>
        <p:nvPicPr>
          <p:cNvPr id="2050" name="Picture 2" descr="Resultado de imagem para quimic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3445" y="1693501"/>
            <a:ext cx="3470997" cy="347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b="1" dirty="0">
                <a:latin typeface="Arial" panose="020B0604020202020204" pitchFamily="34" charset="0"/>
                <a:cs typeface="Arial" panose="020B0604020202020204" pitchFamily="34" charset="0"/>
              </a:rPr>
            </a:br>
            <a:r>
              <a:rPr lang="pt-BR" sz="5300" b="1" dirty="0">
                <a:latin typeface="Arial" panose="020B0604020202020204" pitchFamily="34" charset="0"/>
                <a:cs typeface="Arial" panose="020B0604020202020204" pitchFamily="34" charset="0"/>
              </a:rPr>
              <a:t>QUÍMICA GERAL</a:t>
            </a:r>
            <a:br>
              <a:rPr lang="pt-BR" sz="5300" b="1" dirty="0">
                <a:latin typeface="Arial" panose="020B0604020202020204" pitchFamily="34" charset="0"/>
                <a:cs typeface="Arial" panose="020B0604020202020204" pitchFamily="34" charset="0"/>
              </a:rPr>
            </a:br>
            <a:endParaRPr lang="pt-BR" sz="5300" dirty="0"/>
          </a:p>
        </p:txBody>
      </p:sp>
      <p:sp>
        <p:nvSpPr>
          <p:cNvPr id="3" name="Espaço Reservado para Conteúdo 2"/>
          <p:cNvSpPr>
            <a:spLocks noGrp="1"/>
          </p:cNvSpPr>
          <p:nvPr>
            <p:ph idx="1"/>
          </p:nvPr>
        </p:nvSpPr>
        <p:spPr/>
        <p:txBody>
          <a:bodyPr/>
          <a:lstStyle/>
          <a:p>
            <a:pPr algn="ctr"/>
            <a:endParaRPr lang="pt-BR" b="1" dirty="0">
              <a:latin typeface="Arial" panose="020B0604020202020204" pitchFamily="34" charset="0"/>
              <a:cs typeface="Arial" panose="020B0604020202020204" pitchFamily="34" charset="0"/>
            </a:endParaRPr>
          </a:p>
          <a:p>
            <a:pPr algn="ctr"/>
            <a:r>
              <a:rPr lang="pt-BR" sz="4800" b="1" dirty="0">
                <a:solidFill>
                  <a:srgbClr val="0070C0"/>
                </a:solidFill>
                <a:latin typeface="Arial" panose="020B0604020202020204" pitchFamily="34" charset="0"/>
                <a:cs typeface="Arial" panose="020B0604020202020204" pitchFamily="34" charset="0"/>
              </a:rPr>
              <a:t>TABELA PERIÓDICA</a:t>
            </a:r>
          </a:p>
          <a:p>
            <a:pPr algn="ctr"/>
            <a:r>
              <a:rPr lang="pt-BR" sz="4800" b="1" dirty="0">
                <a:solidFill>
                  <a:srgbClr val="0070C0"/>
                </a:solidFill>
                <a:latin typeface="Arial" panose="020B0604020202020204" pitchFamily="34" charset="0"/>
                <a:cs typeface="Arial" panose="020B0604020202020204" pitchFamily="34" charset="0"/>
              </a:rPr>
              <a:t>PROPRIEDADES DOS ELEMENTOS</a:t>
            </a:r>
          </a:p>
          <a:p>
            <a:pPr algn="ctr"/>
            <a:r>
              <a:rPr lang="pt-BR" sz="4800" b="1" dirty="0">
                <a:solidFill>
                  <a:srgbClr val="0070C0"/>
                </a:solidFill>
                <a:latin typeface="Arial" panose="020B0604020202020204" pitchFamily="34" charset="0"/>
                <a:cs typeface="Arial" panose="020B0604020202020204" pitchFamily="34" charset="0"/>
              </a:rPr>
              <a:t>LIGAÇÕES QUÍMICAS</a:t>
            </a:r>
          </a:p>
        </p:txBody>
      </p:sp>
    </p:spTree>
    <p:extLst>
      <p:ext uri="{BB962C8B-B14F-4D97-AF65-F5344CB8AC3E}">
        <p14:creationId xmlns:p14="http://schemas.microsoft.com/office/powerpoint/2010/main" val="359115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D8893AB-04B3-4515-97BF-4596D43F10B0}"/>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A8376DE3-C2DE-419D-9180-828E4FBDA0CB}"/>
              </a:ext>
            </a:extLst>
          </p:cNvPr>
          <p:cNvPicPr>
            <a:picLocks noChangeAspect="1"/>
          </p:cNvPicPr>
          <p:nvPr/>
        </p:nvPicPr>
        <p:blipFill>
          <a:blip r:embed="rId2"/>
          <a:stretch>
            <a:fillRect/>
          </a:stretch>
        </p:blipFill>
        <p:spPr>
          <a:xfrm>
            <a:off x="0" y="0"/>
            <a:ext cx="12192000" cy="6964680"/>
          </a:xfrm>
          <a:prstGeom prst="rect">
            <a:avLst/>
          </a:prstGeom>
        </p:spPr>
      </p:pic>
    </p:spTree>
    <p:extLst>
      <p:ext uri="{BB962C8B-B14F-4D97-AF65-F5344CB8AC3E}">
        <p14:creationId xmlns:p14="http://schemas.microsoft.com/office/powerpoint/2010/main" val="386218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tabela periÃ³dica indicando os grup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949" y="198155"/>
            <a:ext cx="11844996" cy="639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4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EBA95-0783-44F7-9121-1EA6156E63B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F46C789-DD41-48E1-AF19-7218AA8357B7}"/>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06BBF6CB-5D2A-4EF9-BCBD-9C73F046D2A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110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6259B-F3C5-489B-8F3C-8DB65039A64E}"/>
              </a:ext>
            </a:extLst>
          </p:cNvPr>
          <p:cNvSpPr>
            <a:spLocks noGrp="1"/>
          </p:cNvSpPr>
          <p:nvPr>
            <p:ph type="title"/>
          </p:nvPr>
        </p:nvSpPr>
        <p:spPr/>
        <p:txBody>
          <a:bodyPr/>
          <a:lstStyle/>
          <a:p>
            <a:endParaRPr lang="pt-BR"/>
          </a:p>
        </p:txBody>
      </p:sp>
      <p:pic>
        <p:nvPicPr>
          <p:cNvPr id="4" name="Espaço Reservado para Conteúdo 3">
            <a:extLst>
              <a:ext uri="{FF2B5EF4-FFF2-40B4-BE49-F238E27FC236}">
                <a16:creationId xmlns:a16="http://schemas.microsoft.com/office/drawing/2014/main" id="{44E7088C-B7D4-45F1-B65C-D71ACC1D0D95}"/>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5950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20A9E-90C3-4050-8FB1-018E64DCB91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D0D7F96-EDA5-43F0-97EE-234414855995}"/>
              </a:ext>
            </a:extLst>
          </p:cNvPr>
          <p:cNvSpPr>
            <a:spLocks noGrp="1"/>
          </p:cNvSpPr>
          <p:nvPr>
            <p:ph idx="1"/>
          </p:nvPr>
        </p:nvSpPr>
        <p:spPr/>
        <p:txBody>
          <a:bodyPr/>
          <a:lstStyle/>
          <a:p>
            <a:endParaRPr lang="pt-BR" dirty="0"/>
          </a:p>
        </p:txBody>
      </p:sp>
      <p:pic>
        <p:nvPicPr>
          <p:cNvPr id="4" name="Imagem 3">
            <a:extLst>
              <a:ext uri="{FF2B5EF4-FFF2-40B4-BE49-F238E27FC236}">
                <a16:creationId xmlns:a16="http://schemas.microsoft.com/office/drawing/2014/main" id="{D80F2FF0-8ED9-4109-B046-D904E7E33B2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19197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