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1"/>
  </p:sldMasterIdLst>
  <p:notesMasterIdLst>
    <p:notesMasterId r:id="rId36"/>
  </p:notesMasterIdLst>
  <p:sldIdLst>
    <p:sldId id="256" r:id="rId2"/>
    <p:sldId id="429" r:id="rId3"/>
    <p:sldId id="430" r:id="rId4"/>
    <p:sldId id="389" r:id="rId5"/>
    <p:sldId id="390" r:id="rId6"/>
    <p:sldId id="391" r:id="rId7"/>
    <p:sldId id="392" r:id="rId8"/>
    <p:sldId id="420" r:id="rId9"/>
    <p:sldId id="421" r:id="rId10"/>
    <p:sldId id="422" r:id="rId11"/>
    <p:sldId id="423" r:id="rId12"/>
    <p:sldId id="424" r:id="rId13"/>
    <p:sldId id="431" r:id="rId14"/>
    <p:sldId id="432" r:id="rId15"/>
    <p:sldId id="433" r:id="rId16"/>
    <p:sldId id="434" r:id="rId17"/>
    <p:sldId id="435" r:id="rId18"/>
    <p:sldId id="436" r:id="rId19"/>
    <p:sldId id="437" r:id="rId20"/>
    <p:sldId id="410" r:id="rId21"/>
    <p:sldId id="412" r:id="rId22"/>
    <p:sldId id="425" r:id="rId23"/>
    <p:sldId id="441" r:id="rId24"/>
    <p:sldId id="426" r:id="rId25"/>
    <p:sldId id="427" r:id="rId26"/>
    <p:sldId id="428" r:id="rId27"/>
    <p:sldId id="413" r:id="rId28"/>
    <p:sldId id="419" r:id="rId29"/>
    <p:sldId id="418" r:id="rId30"/>
    <p:sldId id="438" r:id="rId31"/>
    <p:sldId id="439" r:id="rId32"/>
    <p:sldId id="440" r:id="rId33"/>
    <p:sldId id="442" r:id="rId34"/>
    <p:sldId id="339" r:id="rId3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165E"/>
    <a:srgbClr val="F2D3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howGuides="1">
      <p:cViewPr>
        <p:scale>
          <a:sx n="70" d="100"/>
          <a:sy n="70" d="100"/>
        </p:scale>
        <p:origin x="71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F4E0F7-615A-48E0-8487-FC568670CC15}" type="datetimeFigureOut">
              <a:rPr lang="pt-BR" smtClean="0"/>
              <a:t>18/10/2019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5A3577-A5D7-4432-BB10-22EEE95F1AAC}" type="slidenum">
              <a:rPr lang="pt-BR" smtClean="0"/>
              <a:t>‹nº›</a:t>
            </a:fld>
            <a:endParaRPr lang="pt-BR"/>
          </a:p>
        </p:txBody>
      </p:sp>
    </p:spTree>
    <p:extLst>
      <p:ext uri="{BB962C8B-B14F-4D97-AF65-F5344CB8AC3E}">
        <p14:creationId xmlns:p14="http://schemas.microsoft.com/office/powerpoint/2010/main" val="618370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9BB3B48B-5D8C-4B65-A6A7-905EE0CFA9C9}" type="datetimeFigureOut">
              <a:rPr lang="pt-BR" smtClean="0"/>
              <a:t>18/10/2019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CC47EE0-7E69-40A8-82D4-CC61A6E02A11}" type="slidenum">
              <a:rPr lang="pt-BR" smtClean="0"/>
              <a:t>‹nº›</a:t>
            </a:fld>
            <a:endParaRPr lang="pt-BR"/>
          </a:p>
        </p:txBody>
      </p:sp>
      <p:pic>
        <p:nvPicPr>
          <p:cNvPr id="7" name="Imagem 6" descr="http://www.integrafaculdades.com.br/uva/imagens/cabecalho_uva.jpg"/>
          <p:cNvPicPr/>
          <p:nvPr/>
        </p:nvPicPr>
        <p:blipFill>
          <a:blip r:embed="rId2">
            <a:extLst>
              <a:ext uri="{28A0092B-C50C-407E-A947-70E740481C1C}">
                <a14:useLocalDpi xmlns:a14="http://schemas.microsoft.com/office/drawing/2010/main" val="0"/>
              </a:ext>
            </a:extLst>
          </a:blip>
          <a:srcRect/>
          <a:stretch>
            <a:fillRect/>
          </a:stretch>
        </p:blipFill>
        <p:spPr bwMode="auto">
          <a:xfrm>
            <a:off x="2376487" y="18416"/>
            <a:ext cx="7439025" cy="1057910"/>
          </a:xfrm>
          <a:prstGeom prst="rect">
            <a:avLst/>
          </a:prstGeom>
          <a:noFill/>
          <a:ln>
            <a:noFill/>
          </a:ln>
        </p:spPr>
      </p:pic>
      <p:sp>
        <p:nvSpPr>
          <p:cNvPr id="8" name="Retângulo 7"/>
          <p:cNvSpPr/>
          <p:nvPr/>
        </p:nvSpPr>
        <p:spPr>
          <a:xfrm>
            <a:off x="10842171" y="18416"/>
            <a:ext cx="1349829" cy="1103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38363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BB3B48B-5D8C-4B65-A6A7-905EE0CFA9C9}" type="datetimeFigureOut">
              <a:rPr lang="pt-BR" smtClean="0"/>
              <a:t>18/10/2019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CC47EE0-7E69-40A8-82D4-CC61A6E02A11}" type="slidenum">
              <a:rPr lang="pt-BR" smtClean="0"/>
              <a:t>‹nº›</a:t>
            </a:fld>
            <a:endParaRPr lang="pt-BR"/>
          </a:p>
        </p:txBody>
      </p:sp>
    </p:spTree>
    <p:extLst>
      <p:ext uri="{BB962C8B-B14F-4D97-AF65-F5344CB8AC3E}">
        <p14:creationId xmlns:p14="http://schemas.microsoft.com/office/powerpoint/2010/main" val="2756624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BB3B48B-5D8C-4B65-A6A7-905EE0CFA9C9}" type="datetimeFigureOut">
              <a:rPr lang="pt-BR" smtClean="0"/>
              <a:t>18/10/2019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CC47EE0-7E69-40A8-82D4-CC61A6E02A11}" type="slidenum">
              <a:rPr lang="pt-BR" smtClean="0"/>
              <a:t>‹nº›</a:t>
            </a:fld>
            <a:endParaRPr lang="pt-BR"/>
          </a:p>
        </p:txBody>
      </p:sp>
    </p:spTree>
    <p:extLst>
      <p:ext uri="{BB962C8B-B14F-4D97-AF65-F5344CB8AC3E}">
        <p14:creationId xmlns:p14="http://schemas.microsoft.com/office/powerpoint/2010/main" val="682513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BB3B48B-5D8C-4B65-A6A7-905EE0CFA9C9}" type="datetimeFigureOut">
              <a:rPr lang="pt-BR" smtClean="0"/>
              <a:t>18/10/2019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CC47EE0-7E69-40A8-82D4-CC61A6E02A11}" type="slidenum">
              <a:rPr lang="pt-BR" smtClean="0"/>
              <a:t>‹nº›</a:t>
            </a:fld>
            <a:endParaRPr lang="pt-BR"/>
          </a:p>
        </p:txBody>
      </p:sp>
    </p:spTree>
    <p:extLst>
      <p:ext uri="{BB962C8B-B14F-4D97-AF65-F5344CB8AC3E}">
        <p14:creationId xmlns:p14="http://schemas.microsoft.com/office/powerpoint/2010/main" val="1447826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9BB3B48B-5D8C-4B65-A6A7-905EE0CFA9C9}" type="datetimeFigureOut">
              <a:rPr lang="pt-BR" smtClean="0"/>
              <a:t>18/10/2019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CC47EE0-7E69-40A8-82D4-CC61A6E02A11}" type="slidenum">
              <a:rPr lang="pt-BR" smtClean="0"/>
              <a:t>‹nº›</a:t>
            </a:fld>
            <a:endParaRPr lang="pt-BR"/>
          </a:p>
        </p:txBody>
      </p:sp>
    </p:spTree>
    <p:extLst>
      <p:ext uri="{BB962C8B-B14F-4D97-AF65-F5344CB8AC3E}">
        <p14:creationId xmlns:p14="http://schemas.microsoft.com/office/powerpoint/2010/main" val="974730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9BB3B48B-5D8C-4B65-A6A7-905EE0CFA9C9}" type="datetimeFigureOut">
              <a:rPr lang="pt-BR" smtClean="0"/>
              <a:t>18/10/2019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CC47EE0-7E69-40A8-82D4-CC61A6E02A11}" type="slidenum">
              <a:rPr lang="pt-BR" smtClean="0"/>
              <a:t>‹nº›</a:t>
            </a:fld>
            <a:endParaRPr lang="pt-BR"/>
          </a:p>
        </p:txBody>
      </p:sp>
    </p:spTree>
    <p:extLst>
      <p:ext uri="{BB962C8B-B14F-4D97-AF65-F5344CB8AC3E}">
        <p14:creationId xmlns:p14="http://schemas.microsoft.com/office/powerpoint/2010/main" val="232067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9BB3B48B-5D8C-4B65-A6A7-905EE0CFA9C9}" type="datetimeFigureOut">
              <a:rPr lang="pt-BR" smtClean="0"/>
              <a:t>18/10/2019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CC47EE0-7E69-40A8-82D4-CC61A6E02A11}" type="slidenum">
              <a:rPr lang="pt-BR" smtClean="0"/>
              <a:t>‹nº›</a:t>
            </a:fld>
            <a:endParaRPr lang="pt-BR"/>
          </a:p>
        </p:txBody>
      </p:sp>
    </p:spTree>
    <p:extLst>
      <p:ext uri="{BB962C8B-B14F-4D97-AF65-F5344CB8AC3E}">
        <p14:creationId xmlns:p14="http://schemas.microsoft.com/office/powerpoint/2010/main" val="1993564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9BB3B48B-5D8C-4B65-A6A7-905EE0CFA9C9}" type="datetimeFigureOut">
              <a:rPr lang="pt-BR" smtClean="0"/>
              <a:t>18/10/2019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CC47EE0-7E69-40A8-82D4-CC61A6E02A11}" type="slidenum">
              <a:rPr lang="pt-BR" smtClean="0"/>
              <a:t>‹nº›</a:t>
            </a:fld>
            <a:endParaRPr lang="pt-BR"/>
          </a:p>
        </p:txBody>
      </p:sp>
    </p:spTree>
    <p:extLst>
      <p:ext uri="{BB962C8B-B14F-4D97-AF65-F5344CB8AC3E}">
        <p14:creationId xmlns:p14="http://schemas.microsoft.com/office/powerpoint/2010/main" val="85775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BB3B48B-5D8C-4B65-A6A7-905EE0CFA9C9}" type="datetimeFigureOut">
              <a:rPr lang="pt-BR" smtClean="0"/>
              <a:t>18/10/2019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CC47EE0-7E69-40A8-82D4-CC61A6E02A11}" type="slidenum">
              <a:rPr lang="pt-BR" smtClean="0"/>
              <a:t>‹nº›</a:t>
            </a:fld>
            <a:endParaRPr lang="pt-BR"/>
          </a:p>
        </p:txBody>
      </p:sp>
    </p:spTree>
    <p:extLst>
      <p:ext uri="{BB962C8B-B14F-4D97-AF65-F5344CB8AC3E}">
        <p14:creationId xmlns:p14="http://schemas.microsoft.com/office/powerpoint/2010/main" val="3014244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9BB3B48B-5D8C-4B65-A6A7-905EE0CFA9C9}" type="datetimeFigureOut">
              <a:rPr lang="pt-BR" smtClean="0"/>
              <a:t>18/10/2019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CC47EE0-7E69-40A8-82D4-CC61A6E02A11}" type="slidenum">
              <a:rPr lang="pt-BR" smtClean="0"/>
              <a:t>‹nº›</a:t>
            </a:fld>
            <a:endParaRPr lang="pt-BR"/>
          </a:p>
        </p:txBody>
      </p:sp>
    </p:spTree>
    <p:extLst>
      <p:ext uri="{BB962C8B-B14F-4D97-AF65-F5344CB8AC3E}">
        <p14:creationId xmlns:p14="http://schemas.microsoft.com/office/powerpoint/2010/main" val="405696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9BB3B48B-5D8C-4B65-A6A7-905EE0CFA9C9}" type="datetimeFigureOut">
              <a:rPr lang="pt-BR" smtClean="0"/>
              <a:t>18/10/2019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CC47EE0-7E69-40A8-82D4-CC61A6E02A11}" type="slidenum">
              <a:rPr lang="pt-BR" smtClean="0"/>
              <a:t>‹nº›</a:t>
            </a:fld>
            <a:endParaRPr lang="pt-BR"/>
          </a:p>
        </p:txBody>
      </p:sp>
    </p:spTree>
    <p:extLst>
      <p:ext uri="{BB962C8B-B14F-4D97-AF65-F5344CB8AC3E}">
        <p14:creationId xmlns:p14="http://schemas.microsoft.com/office/powerpoint/2010/main" val="1011146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1179828"/>
            <a:ext cx="10515600" cy="1354366"/>
          </a:xfrm>
          <a:prstGeom prst="rect">
            <a:avLst/>
          </a:prstGeom>
        </p:spPr>
        <p:txBody>
          <a:bodyPr vert="horz" lIns="91440" tIns="45720" rIns="91440" bIns="45720" rtlCol="0" anchor="ctr">
            <a:normAutofit/>
          </a:bodyPr>
          <a:lstStyle/>
          <a:p>
            <a:r>
              <a:rPr lang="pt-BR" dirty="0" smtClean="0"/>
              <a:t>Clique para editar o título mestre</a:t>
            </a:r>
            <a:endParaRPr lang="pt-BR" dirty="0"/>
          </a:p>
        </p:txBody>
      </p:sp>
      <p:sp>
        <p:nvSpPr>
          <p:cNvPr id="3" name="Espaço Reservado para Texto 2"/>
          <p:cNvSpPr>
            <a:spLocks noGrp="1"/>
          </p:cNvSpPr>
          <p:nvPr>
            <p:ph type="body" idx="1"/>
          </p:nvPr>
        </p:nvSpPr>
        <p:spPr>
          <a:xfrm>
            <a:off x="838200" y="2638697"/>
            <a:ext cx="10515600" cy="3538266"/>
          </a:xfrm>
          <a:prstGeom prst="rect">
            <a:avLst/>
          </a:prstGeom>
        </p:spPr>
        <p:txBody>
          <a:bodyPr vert="horz" lIns="91440" tIns="45720" rIns="91440" bIns="45720" rtlCol="0">
            <a:normAutofit/>
          </a:body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B3B48B-5D8C-4B65-A6A7-905EE0CFA9C9}" type="datetimeFigureOut">
              <a:rPr lang="pt-BR" smtClean="0"/>
              <a:t>18/10/2019</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47EE0-7E69-40A8-82D4-CC61A6E02A11}" type="slidenum">
              <a:rPr lang="pt-BR" smtClean="0"/>
              <a:t>‹nº›</a:t>
            </a:fld>
            <a:endParaRPr lang="pt-BR"/>
          </a:p>
        </p:txBody>
      </p:sp>
      <p:sp>
        <p:nvSpPr>
          <p:cNvPr id="13" name="Triângulo retângulo 12"/>
          <p:cNvSpPr/>
          <p:nvPr/>
        </p:nvSpPr>
        <p:spPr>
          <a:xfrm>
            <a:off x="0" y="4846320"/>
            <a:ext cx="1998617" cy="2011680"/>
          </a:xfrm>
          <a:prstGeom prst="rtTriangle">
            <a:avLst/>
          </a:prstGeom>
          <a:solidFill>
            <a:srgbClr val="291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Triângulo retângulo 13"/>
          <p:cNvSpPr/>
          <p:nvPr/>
        </p:nvSpPr>
        <p:spPr>
          <a:xfrm>
            <a:off x="-1" y="5564776"/>
            <a:ext cx="1284825" cy="1293223"/>
          </a:xfrm>
          <a:prstGeom prst="rtTriangle">
            <a:avLst/>
          </a:prstGeom>
          <a:solidFill>
            <a:srgbClr val="F2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6" name="Picture 2" descr="Resultado de imagem para uniguaÃ§u"/>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958558" y="81870"/>
            <a:ext cx="1073043" cy="801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23077"/>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kdimagens.com/imagem/matando-moscas-de-uma-forma-mais-consciente-849"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canalrural.com.br/noticias/agricultura/entenda-como-greve-caminhoneiros-afeta-agronegocio-74708"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infoenem.com.br/por-que-sou-a-favor-das-cotas-sociais-e-raciais/"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14818" y="1617831"/>
            <a:ext cx="9144000" cy="2387600"/>
          </a:xfrm>
        </p:spPr>
        <p:txBody>
          <a:bodyPr>
            <a:normAutofit/>
          </a:bodyPr>
          <a:lstStyle/>
          <a:p>
            <a:r>
              <a:rPr lang="pt-BR" dirty="0" smtClean="0">
                <a:solidFill>
                  <a:srgbClr val="29165E"/>
                </a:solidFill>
                <a:latin typeface="Arial Black" panose="020B0A04020102020204" pitchFamily="34" charset="0"/>
              </a:rPr>
              <a:t>ENEM 2019</a:t>
            </a:r>
            <a:endParaRPr lang="pt-BR" dirty="0">
              <a:solidFill>
                <a:srgbClr val="29165E"/>
              </a:solidFill>
              <a:latin typeface="Arial Black" panose="020B0A04020102020204" pitchFamily="34" charset="0"/>
            </a:endParaRPr>
          </a:p>
        </p:txBody>
      </p:sp>
      <p:sp>
        <p:nvSpPr>
          <p:cNvPr id="3" name="Subtítulo 2"/>
          <p:cNvSpPr>
            <a:spLocks noGrp="1"/>
          </p:cNvSpPr>
          <p:nvPr>
            <p:ph type="subTitle" idx="1"/>
          </p:nvPr>
        </p:nvSpPr>
        <p:spPr>
          <a:xfrm>
            <a:off x="1524000" y="5623262"/>
            <a:ext cx="9144000" cy="1090935"/>
          </a:xfrm>
          <a:solidFill>
            <a:srgbClr val="29165E"/>
          </a:solidFill>
        </p:spPr>
        <p:txBody>
          <a:bodyPr>
            <a:noAutofit/>
          </a:bodyPr>
          <a:lstStyle/>
          <a:p>
            <a:pPr algn="l">
              <a:lnSpc>
                <a:spcPct val="110000"/>
              </a:lnSpc>
              <a:spcBef>
                <a:spcPts val="0"/>
              </a:spcBef>
            </a:pPr>
            <a:r>
              <a:rPr lang="pt-BR" b="1" i="1" dirty="0" smtClean="0">
                <a:solidFill>
                  <a:srgbClr val="F2D35E"/>
                </a:solidFill>
              </a:rPr>
              <a:t>Professora </a:t>
            </a:r>
            <a:r>
              <a:rPr lang="pt-BR" b="1" i="1" dirty="0" err="1" smtClean="0">
                <a:solidFill>
                  <a:srgbClr val="F2D35E"/>
                </a:solidFill>
              </a:rPr>
              <a:t>Msa</a:t>
            </a:r>
            <a:r>
              <a:rPr lang="pt-BR" b="1" i="1" dirty="0" smtClean="0">
                <a:solidFill>
                  <a:srgbClr val="F2D35E"/>
                </a:solidFill>
              </a:rPr>
              <a:t>. Sandra Fonseca Pinto</a:t>
            </a:r>
          </a:p>
          <a:p>
            <a:pPr algn="l">
              <a:lnSpc>
                <a:spcPct val="110000"/>
              </a:lnSpc>
              <a:spcBef>
                <a:spcPts val="0"/>
              </a:spcBef>
            </a:pPr>
            <a:endParaRPr lang="pt-BR" sz="500" b="1" i="1" dirty="0">
              <a:solidFill>
                <a:srgbClr val="F2D35E"/>
              </a:solidFill>
            </a:endParaRPr>
          </a:p>
          <a:p>
            <a:pPr algn="l">
              <a:lnSpc>
                <a:spcPct val="110000"/>
              </a:lnSpc>
              <a:spcBef>
                <a:spcPts val="0"/>
              </a:spcBef>
            </a:pPr>
            <a:r>
              <a:rPr lang="pt-BR" b="1" i="1" dirty="0" smtClean="0">
                <a:solidFill>
                  <a:srgbClr val="F2D35E"/>
                </a:solidFill>
              </a:rPr>
              <a:t>E-mail: prof_sandrafonseca@uniguacu.edu.br</a:t>
            </a:r>
            <a:endParaRPr lang="pt-BR" b="1" i="1" dirty="0">
              <a:solidFill>
                <a:srgbClr val="F2D35E"/>
              </a:solidFill>
            </a:endParaRPr>
          </a:p>
        </p:txBody>
      </p:sp>
      <p:pic>
        <p:nvPicPr>
          <p:cNvPr id="4" name="Imagem 3"/>
          <p:cNvPicPr>
            <a:picLocks noChangeAspect="1"/>
          </p:cNvPicPr>
          <p:nvPr/>
        </p:nvPicPr>
        <p:blipFill>
          <a:blip r:embed="rId2"/>
          <a:stretch>
            <a:fillRect/>
          </a:stretch>
        </p:blipFill>
        <p:spPr>
          <a:xfrm>
            <a:off x="0" y="0"/>
            <a:ext cx="12192000" cy="2841674"/>
          </a:xfrm>
          <a:prstGeom prst="rect">
            <a:avLst/>
          </a:prstGeom>
        </p:spPr>
      </p:pic>
      <p:sp>
        <p:nvSpPr>
          <p:cNvPr id="5" name="CaixaDeTexto 4"/>
          <p:cNvSpPr txBox="1"/>
          <p:nvPr/>
        </p:nvSpPr>
        <p:spPr>
          <a:xfrm flipH="1">
            <a:off x="645994" y="4141908"/>
            <a:ext cx="11546006" cy="923330"/>
          </a:xfrm>
          <a:prstGeom prst="rect">
            <a:avLst/>
          </a:prstGeom>
          <a:noFill/>
        </p:spPr>
        <p:txBody>
          <a:bodyPr wrap="square" rtlCol="0">
            <a:spAutoFit/>
          </a:bodyPr>
          <a:lstStyle/>
          <a:p>
            <a:r>
              <a:rPr lang="pt-BR" sz="5400" dirty="0" smtClean="0">
                <a:solidFill>
                  <a:srgbClr val="002060"/>
                </a:solidFill>
                <a:latin typeface="Arial Black" panose="020B0A04020102020204" pitchFamily="34" charset="0"/>
              </a:rPr>
              <a:t>INTERPRETAÇÃO  DE TEXTO</a:t>
            </a:r>
            <a:endParaRPr lang="pt-BR" sz="54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464237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1971606" cy="6678751"/>
          </a:xfrm>
          <a:prstGeom prst="rect">
            <a:avLst/>
          </a:prstGeom>
        </p:spPr>
        <p:txBody>
          <a:bodyPr wrap="square">
            <a:spAutoFit/>
          </a:bodyPr>
          <a:lstStyle/>
          <a:p>
            <a:pPr algn="ctr" fontAlgn="base">
              <a:lnSpc>
                <a:spcPct val="107000"/>
              </a:lnSpc>
              <a:spcAft>
                <a:spcPts val="0"/>
              </a:spcAft>
            </a:pPr>
            <a:endParaRPr lang="pt-BR" sz="2000" b="1" dirty="0">
              <a:latin typeface="inherit"/>
              <a:ea typeface="Times New Roman" panose="02020603050405020304" pitchFamily="18" charset="0"/>
              <a:cs typeface="Times New Roman" panose="02020603050405020304" pitchFamily="18" charset="0"/>
            </a:endParaRPr>
          </a:p>
          <a:p>
            <a:pPr algn="just" fontAlgn="base">
              <a:lnSpc>
                <a:spcPct val="107000"/>
              </a:lnSpc>
              <a:spcAft>
                <a:spcPts val="0"/>
              </a:spcAft>
            </a:pPr>
            <a:endParaRPr lang="pt-BR" sz="2000" b="1" dirty="0" smtClean="0">
              <a:latin typeface="inherit"/>
              <a:ea typeface="Times New Roman" panose="02020603050405020304" pitchFamily="18" charset="0"/>
              <a:cs typeface="Times New Roman" panose="02020603050405020304" pitchFamily="18" charset="0"/>
            </a:endParaRPr>
          </a:p>
          <a:p>
            <a:pPr algn="just" fontAlgn="base">
              <a:lnSpc>
                <a:spcPct val="107000"/>
              </a:lnSpc>
              <a:spcAft>
                <a:spcPts val="0"/>
              </a:spcAft>
            </a:pPr>
            <a:endParaRPr lang="pt-BR" sz="2000" b="1" dirty="0" smtClean="0">
              <a:latin typeface="inherit"/>
              <a:ea typeface="Times New Roman" panose="02020603050405020304" pitchFamily="18" charset="0"/>
              <a:cs typeface="Times New Roman" panose="02020603050405020304" pitchFamily="18" charset="0"/>
            </a:endParaRPr>
          </a:p>
          <a:p>
            <a:pPr algn="just" fontAlgn="base">
              <a:lnSpc>
                <a:spcPct val="107000"/>
              </a:lnSpc>
              <a:spcAft>
                <a:spcPts val="0"/>
              </a:spcAft>
            </a:pPr>
            <a:r>
              <a:rPr lang="pt-BR" sz="2000" b="1" dirty="0" smtClean="0">
                <a:latin typeface="inherit"/>
                <a:ea typeface="Times New Roman" panose="02020603050405020304" pitchFamily="18" charset="0"/>
                <a:cs typeface="Times New Roman" panose="02020603050405020304" pitchFamily="18" charset="0"/>
              </a:rPr>
              <a:t>TEXTO </a:t>
            </a:r>
            <a:r>
              <a:rPr lang="pt-BR" sz="2000" b="1" dirty="0">
                <a:latin typeface="inherit"/>
                <a:ea typeface="Times New Roman" panose="02020603050405020304" pitchFamily="18" charset="0"/>
                <a:cs typeface="Times New Roman" panose="02020603050405020304" pitchFamily="18" charset="0"/>
              </a:rPr>
              <a:t>– é um conjunto de ideias organizadas </a:t>
            </a:r>
            <a:r>
              <a:rPr lang="pt-BR" sz="2000" b="1" dirty="0" smtClean="0">
                <a:latin typeface="inherit"/>
                <a:ea typeface="Times New Roman" panose="02020603050405020304" pitchFamily="18" charset="0"/>
                <a:cs typeface="Times New Roman" panose="02020603050405020304" pitchFamily="18" charset="0"/>
              </a:rPr>
              <a:t>e relacionadas </a:t>
            </a:r>
            <a:r>
              <a:rPr lang="pt-BR" sz="2000" b="1" dirty="0">
                <a:latin typeface="inherit"/>
                <a:ea typeface="Times New Roman" panose="02020603050405020304" pitchFamily="18" charset="0"/>
                <a:cs typeface="Times New Roman" panose="02020603050405020304" pitchFamily="18" charset="0"/>
              </a:rPr>
              <a:t>entre si, formando um todo </a:t>
            </a:r>
            <a:r>
              <a:rPr lang="pt-BR" sz="2000" b="1" dirty="0" smtClean="0">
                <a:latin typeface="inherit"/>
                <a:ea typeface="Times New Roman" panose="02020603050405020304" pitchFamily="18" charset="0"/>
                <a:cs typeface="Times New Roman" panose="02020603050405020304" pitchFamily="18" charset="0"/>
              </a:rPr>
              <a:t>significativo capaz </a:t>
            </a:r>
            <a:r>
              <a:rPr lang="pt-BR" sz="2000" b="1" dirty="0">
                <a:latin typeface="inherit"/>
                <a:ea typeface="Times New Roman" panose="02020603050405020304" pitchFamily="18" charset="0"/>
                <a:cs typeface="Times New Roman" panose="02020603050405020304" pitchFamily="18" charset="0"/>
              </a:rPr>
              <a:t>de produzir INTERAÇÃO </a:t>
            </a:r>
            <a:r>
              <a:rPr lang="pt-BR" sz="2000" b="1" dirty="0" smtClean="0">
                <a:latin typeface="inherit"/>
                <a:ea typeface="Times New Roman" panose="02020603050405020304" pitchFamily="18" charset="0"/>
                <a:cs typeface="Times New Roman" panose="02020603050405020304" pitchFamily="18" charset="0"/>
              </a:rPr>
              <a:t>COMUNICATIVA (capacidade </a:t>
            </a:r>
            <a:r>
              <a:rPr lang="pt-BR" sz="2000" b="1" dirty="0">
                <a:latin typeface="inherit"/>
                <a:ea typeface="Times New Roman" panose="02020603050405020304" pitchFamily="18" charset="0"/>
                <a:cs typeface="Times New Roman" panose="02020603050405020304" pitchFamily="18" charset="0"/>
              </a:rPr>
              <a:t>de CODIFICAR E DECODIFICAR</a:t>
            </a:r>
            <a:r>
              <a:rPr lang="pt-BR" sz="2000" b="1" dirty="0" smtClean="0">
                <a:latin typeface="inherit"/>
                <a:ea typeface="Times New Roman" panose="02020603050405020304" pitchFamily="18" charset="0"/>
                <a:cs typeface="Times New Roman" panose="02020603050405020304" pitchFamily="18" charset="0"/>
              </a:rPr>
              <a:t>).</a:t>
            </a:r>
          </a:p>
          <a:p>
            <a:pPr algn="just" fontAlgn="base">
              <a:lnSpc>
                <a:spcPct val="107000"/>
              </a:lnSpc>
              <a:spcAft>
                <a:spcPts val="0"/>
              </a:spcAft>
            </a:pPr>
            <a:endParaRPr lang="pt-BR" sz="2000" b="1" dirty="0">
              <a:latin typeface="inherit"/>
              <a:ea typeface="Times New Roman" panose="02020603050405020304" pitchFamily="18" charset="0"/>
              <a:cs typeface="Times New Roman" panose="02020603050405020304" pitchFamily="18" charset="0"/>
            </a:endParaRPr>
          </a:p>
          <a:p>
            <a:pPr algn="just" fontAlgn="base">
              <a:lnSpc>
                <a:spcPct val="107000"/>
              </a:lnSpc>
              <a:spcAft>
                <a:spcPts val="0"/>
              </a:spcAft>
            </a:pPr>
            <a:r>
              <a:rPr lang="pt-BR" sz="2000" b="1" dirty="0">
                <a:latin typeface="inherit"/>
                <a:ea typeface="Times New Roman" panose="02020603050405020304" pitchFamily="18" charset="0"/>
                <a:cs typeface="Times New Roman" panose="02020603050405020304" pitchFamily="18" charset="0"/>
              </a:rPr>
              <a:t>CONTEXTO – um texto é constituído por </a:t>
            </a:r>
            <a:r>
              <a:rPr lang="pt-BR" sz="2000" b="1" dirty="0" smtClean="0">
                <a:latin typeface="inherit"/>
                <a:ea typeface="Times New Roman" panose="02020603050405020304" pitchFamily="18" charset="0"/>
                <a:cs typeface="Times New Roman" panose="02020603050405020304" pitchFamily="18" charset="0"/>
              </a:rPr>
              <a:t>diversas frases</a:t>
            </a:r>
            <a:r>
              <a:rPr lang="pt-BR" sz="2000" b="1" dirty="0">
                <a:latin typeface="inherit"/>
                <a:ea typeface="Times New Roman" panose="02020603050405020304" pitchFamily="18" charset="0"/>
                <a:cs typeface="Times New Roman" panose="02020603050405020304" pitchFamily="18" charset="0"/>
              </a:rPr>
              <a:t>. Em cada uma delas, há uma certa </a:t>
            </a:r>
            <a:r>
              <a:rPr lang="pt-BR" sz="2000" b="1" dirty="0" smtClean="0">
                <a:latin typeface="inherit"/>
                <a:ea typeface="Times New Roman" panose="02020603050405020304" pitchFamily="18" charset="0"/>
                <a:cs typeface="Times New Roman" panose="02020603050405020304" pitchFamily="18" charset="0"/>
              </a:rPr>
              <a:t>informação que </a:t>
            </a:r>
            <a:r>
              <a:rPr lang="pt-BR" sz="2000" b="1" dirty="0">
                <a:latin typeface="inherit"/>
                <a:ea typeface="Times New Roman" panose="02020603050405020304" pitchFamily="18" charset="0"/>
                <a:cs typeface="Times New Roman" panose="02020603050405020304" pitchFamily="18" charset="0"/>
              </a:rPr>
              <a:t>a faz ligar-se com a anterior e/ou com a </a:t>
            </a:r>
            <a:r>
              <a:rPr lang="pt-BR" sz="2000" b="1" dirty="0" smtClean="0">
                <a:latin typeface="inherit"/>
                <a:ea typeface="Times New Roman" panose="02020603050405020304" pitchFamily="18" charset="0"/>
                <a:cs typeface="Times New Roman" panose="02020603050405020304" pitchFamily="18" charset="0"/>
              </a:rPr>
              <a:t>posterior, criando </a:t>
            </a:r>
            <a:r>
              <a:rPr lang="pt-BR" sz="2000" b="1" dirty="0">
                <a:latin typeface="inherit"/>
                <a:ea typeface="Times New Roman" panose="02020603050405020304" pitchFamily="18" charset="0"/>
                <a:cs typeface="Times New Roman" panose="02020603050405020304" pitchFamily="18" charset="0"/>
              </a:rPr>
              <a:t>condições para a estruturação do conteúdo </a:t>
            </a:r>
            <a:r>
              <a:rPr lang="pt-BR" sz="2000" b="1" dirty="0" smtClean="0">
                <a:latin typeface="inherit"/>
                <a:ea typeface="Times New Roman" panose="02020603050405020304" pitchFamily="18" charset="0"/>
                <a:cs typeface="Times New Roman" panose="02020603050405020304" pitchFamily="18" charset="0"/>
              </a:rPr>
              <a:t>a ser </a:t>
            </a:r>
            <a:r>
              <a:rPr lang="pt-BR" sz="2000" b="1" dirty="0">
                <a:latin typeface="inherit"/>
                <a:ea typeface="Times New Roman" panose="02020603050405020304" pitchFamily="18" charset="0"/>
                <a:cs typeface="Times New Roman" panose="02020603050405020304" pitchFamily="18" charset="0"/>
              </a:rPr>
              <a:t>transmitido. A essa interligação dá-se o nome </a:t>
            </a:r>
            <a:r>
              <a:rPr lang="pt-BR" sz="2000" b="1" dirty="0" smtClean="0">
                <a:latin typeface="inherit"/>
                <a:ea typeface="Times New Roman" panose="02020603050405020304" pitchFamily="18" charset="0"/>
                <a:cs typeface="Times New Roman" panose="02020603050405020304" pitchFamily="18" charset="0"/>
              </a:rPr>
              <a:t>de CONTEXTO</a:t>
            </a:r>
            <a:r>
              <a:rPr lang="pt-BR" sz="2000" b="1" dirty="0">
                <a:latin typeface="inherit"/>
                <a:ea typeface="Times New Roman" panose="02020603050405020304" pitchFamily="18" charset="0"/>
                <a:cs typeface="Times New Roman" panose="02020603050405020304" pitchFamily="18" charset="0"/>
              </a:rPr>
              <a:t>. Nota-se que o relacionamento entre </a:t>
            </a:r>
            <a:r>
              <a:rPr lang="pt-BR" sz="2000" b="1" dirty="0" smtClean="0">
                <a:latin typeface="inherit"/>
                <a:ea typeface="Times New Roman" panose="02020603050405020304" pitchFamily="18" charset="0"/>
                <a:cs typeface="Times New Roman" panose="02020603050405020304" pitchFamily="18" charset="0"/>
              </a:rPr>
              <a:t>as frases </a:t>
            </a:r>
            <a:r>
              <a:rPr lang="pt-BR" sz="2000" b="1" dirty="0">
                <a:latin typeface="inherit"/>
                <a:ea typeface="Times New Roman" panose="02020603050405020304" pitchFamily="18" charset="0"/>
                <a:cs typeface="Times New Roman" panose="02020603050405020304" pitchFamily="18" charset="0"/>
              </a:rPr>
              <a:t>é tão grande, que, se uma frase for retirada </a:t>
            </a:r>
            <a:r>
              <a:rPr lang="pt-BR" sz="2000" b="1" dirty="0" smtClean="0">
                <a:latin typeface="inherit"/>
                <a:ea typeface="Times New Roman" panose="02020603050405020304" pitchFamily="18" charset="0"/>
                <a:cs typeface="Times New Roman" panose="02020603050405020304" pitchFamily="18" charset="0"/>
              </a:rPr>
              <a:t>de seu </a:t>
            </a:r>
            <a:r>
              <a:rPr lang="pt-BR" sz="2000" b="1" dirty="0">
                <a:latin typeface="inherit"/>
                <a:ea typeface="Times New Roman" panose="02020603050405020304" pitchFamily="18" charset="0"/>
                <a:cs typeface="Times New Roman" panose="02020603050405020304" pitchFamily="18" charset="0"/>
              </a:rPr>
              <a:t>contexto original e analisada </a:t>
            </a:r>
            <a:r>
              <a:rPr lang="pt-BR" sz="2000" b="1" dirty="0" smtClean="0">
                <a:latin typeface="inherit"/>
                <a:ea typeface="Times New Roman" panose="02020603050405020304" pitchFamily="18" charset="0"/>
                <a:cs typeface="Times New Roman" panose="02020603050405020304" pitchFamily="18" charset="0"/>
              </a:rPr>
              <a:t>separadamente, poderá </a:t>
            </a:r>
            <a:r>
              <a:rPr lang="pt-BR" sz="2000" b="1" dirty="0">
                <a:latin typeface="inherit"/>
                <a:ea typeface="Times New Roman" panose="02020603050405020304" pitchFamily="18" charset="0"/>
                <a:cs typeface="Times New Roman" panose="02020603050405020304" pitchFamily="18" charset="0"/>
              </a:rPr>
              <a:t>ter um significado diferente daquele inicial</a:t>
            </a:r>
            <a:r>
              <a:rPr lang="pt-BR" sz="2000" b="1" dirty="0" smtClean="0">
                <a:latin typeface="inherit"/>
                <a:ea typeface="Times New Roman" panose="02020603050405020304" pitchFamily="18" charset="0"/>
                <a:cs typeface="Times New Roman" panose="02020603050405020304" pitchFamily="18" charset="0"/>
              </a:rPr>
              <a:t>.</a:t>
            </a:r>
          </a:p>
          <a:p>
            <a:pPr algn="just" fontAlgn="base">
              <a:lnSpc>
                <a:spcPct val="107000"/>
              </a:lnSpc>
              <a:spcAft>
                <a:spcPts val="0"/>
              </a:spcAft>
            </a:pPr>
            <a:endParaRPr lang="pt-BR" sz="2000" b="1" dirty="0">
              <a:latin typeface="inherit"/>
              <a:ea typeface="Times New Roman" panose="02020603050405020304" pitchFamily="18" charset="0"/>
              <a:cs typeface="Times New Roman" panose="02020603050405020304" pitchFamily="18" charset="0"/>
            </a:endParaRPr>
          </a:p>
          <a:p>
            <a:pPr algn="just" fontAlgn="base">
              <a:lnSpc>
                <a:spcPct val="107000"/>
              </a:lnSpc>
              <a:spcAft>
                <a:spcPts val="0"/>
              </a:spcAft>
            </a:pPr>
            <a:r>
              <a:rPr lang="pt-BR" sz="2000" b="1" dirty="0">
                <a:latin typeface="inherit"/>
                <a:ea typeface="Times New Roman" panose="02020603050405020304" pitchFamily="18" charset="0"/>
                <a:cs typeface="Times New Roman" panose="02020603050405020304" pitchFamily="18" charset="0"/>
              </a:rPr>
              <a:t>INTERTEXTO - comumente, os textos </a:t>
            </a:r>
            <a:r>
              <a:rPr lang="pt-BR" sz="2000" b="1" dirty="0" smtClean="0">
                <a:latin typeface="inherit"/>
                <a:ea typeface="Times New Roman" panose="02020603050405020304" pitchFamily="18" charset="0"/>
                <a:cs typeface="Times New Roman" panose="02020603050405020304" pitchFamily="18" charset="0"/>
              </a:rPr>
              <a:t>apresentam referências </a:t>
            </a:r>
            <a:r>
              <a:rPr lang="pt-BR" sz="2000" b="1" dirty="0">
                <a:latin typeface="inherit"/>
                <a:ea typeface="Times New Roman" panose="02020603050405020304" pitchFamily="18" charset="0"/>
                <a:cs typeface="Times New Roman" panose="02020603050405020304" pitchFamily="18" charset="0"/>
              </a:rPr>
              <a:t>diretas ou indiretas a outros </a:t>
            </a:r>
            <a:r>
              <a:rPr lang="pt-BR" sz="2000" b="1" dirty="0" smtClean="0">
                <a:latin typeface="inherit"/>
                <a:ea typeface="Times New Roman" panose="02020603050405020304" pitchFamily="18" charset="0"/>
                <a:cs typeface="Times New Roman" panose="02020603050405020304" pitchFamily="18" charset="0"/>
              </a:rPr>
              <a:t>autores através </a:t>
            </a:r>
            <a:r>
              <a:rPr lang="pt-BR" sz="2000" b="1" dirty="0">
                <a:latin typeface="inherit"/>
                <a:ea typeface="Times New Roman" panose="02020603050405020304" pitchFamily="18" charset="0"/>
                <a:cs typeface="Times New Roman" panose="02020603050405020304" pitchFamily="18" charset="0"/>
              </a:rPr>
              <a:t>de citações. Esse tipo de recurso </a:t>
            </a:r>
            <a:r>
              <a:rPr lang="pt-BR" sz="2000" b="1" dirty="0" smtClean="0">
                <a:latin typeface="inherit"/>
                <a:ea typeface="Times New Roman" panose="02020603050405020304" pitchFamily="18" charset="0"/>
                <a:cs typeface="Times New Roman" panose="02020603050405020304" pitchFamily="18" charset="0"/>
              </a:rPr>
              <a:t>denomina-se </a:t>
            </a:r>
            <a:r>
              <a:rPr lang="pt-BR" sz="2000" b="1" dirty="0">
                <a:latin typeface="inherit"/>
                <a:ea typeface="Times New Roman" panose="02020603050405020304" pitchFamily="18" charset="0"/>
                <a:cs typeface="Times New Roman" panose="02020603050405020304" pitchFamily="18" charset="0"/>
              </a:rPr>
              <a:t>INTERTEXTO</a:t>
            </a:r>
            <a:r>
              <a:rPr lang="pt-BR" sz="2000" b="1" dirty="0" smtClean="0">
                <a:latin typeface="inherit"/>
                <a:ea typeface="Times New Roman" panose="02020603050405020304" pitchFamily="18" charset="0"/>
                <a:cs typeface="Times New Roman" panose="02020603050405020304" pitchFamily="18" charset="0"/>
              </a:rPr>
              <a:t>.</a:t>
            </a:r>
          </a:p>
          <a:p>
            <a:pPr algn="just" fontAlgn="base">
              <a:lnSpc>
                <a:spcPct val="107000"/>
              </a:lnSpc>
              <a:spcAft>
                <a:spcPts val="0"/>
              </a:spcAft>
            </a:pPr>
            <a:endParaRPr lang="pt-BR" sz="2000" b="1" dirty="0">
              <a:latin typeface="inherit"/>
              <a:ea typeface="Times New Roman" panose="02020603050405020304" pitchFamily="18" charset="0"/>
              <a:cs typeface="Times New Roman" panose="02020603050405020304" pitchFamily="18" charset="0"/>
            </a:endParaRPr>
          </a:p>
          <a:p>
            <a:pPr algn="just" fontAlgn="base">
              <a:lnSpc>
                <a:spcPct val="107000"/>
              </a:lnSpc>
              <a:spcAft>
                <a:spcPts val="0"/>
              </a:spcAft>
            </a:pPr>
            <a:r>
              <a:rPr lang="pt-BR" sz="2000" b="1" dirty="0">
                <a:latin typeface="inherit"/>
                <a:ea typeface="Times New Roman" panose="02020603050405020304" pitchFamily="18" charset="0"/>
                <a:cs typeface="Times New Roman" panose="02020603050405020304" pitchFamily="18" charset="0"/>
              </a:rPr>
              <a:t>INTERPRETAÇÃO DE TEXTO - o primeiro </a:t>
            </a:r>
            <a:r>
              <a:rPr lang="pt-BR" sz="2000" b="1" dirty="0" smtClean="0">
                <a:latin typeface="inherit"/>
                <a:ea typeface="Times New Roman" panose="02020603050405020304" pitchFamily="18" charset="0"/>
                <a:cs typeface="Times New Roman" panose="02020603050405020304" pitchFamily="18" charset="0"/>
              </a:rPr>
              <a:t>objetivo de </a:t>
            </a:r>
            <a:r>
              <a:rPr lang="pt-BR" sz="2000" b="1" dirty="0">
                <a:latin typeface="inherit"/>
                <a:ea typeface="Times New Roman" panose="02020603050405020304" pitchFamily="18" charset="0"/>
                <a:cs typeface="Times New Roman" panose="02020603050405020304" pitchFamily="18" charset="0"/>
              </a:rPr>
              <a:t>uma interpretação de um texto é a identificação </a:t>
            </a:r>
            <a:r>
              <a:rPr lang="pt-BR" sz="2000" b="1" dirty="0" smtClean="0">
                <a:latin typeface="inherit"/>
                <a:ea typeface="Times New Roman" panose="02020603050405020304" pitchFamily="18" charset="0"/>
                <a:cs typeface="Times New Roman" panose="02020603050405020304" pitchFamily="18" charset="0"/>
              </a:rPr>
              <a:t>de sua </a:t>
            </a:r>
            <a:r>
              <a:rPr lang="pt-BR" sz="2000" b="1" dirty="0">
                <a:latin typeface="inherit"/>
                <a:ea typeface="Times New Roman" panose="02020603050405020304" pitchFamily="18" charset="0"/>
                <a:cs typeface="Times New Roman" panose="02020603050405020304" pitchFamily="18" charset="0"/>
              </a:rPr>
              <a:t>ideia principal. A partir daí, localizam-se as </a:t>
            </a:r>
            <a:r>
              <a:rPr lang="pt-BR" sz="2000" b="1" dirty="0" smtClean="0">
                <a:latin typeface="inherit"/>
                <a:ea typeface="Times New Roman" panose="02020603050405020304" pitchFamily="18" charset="0"/>
                <a:cs typeface="Times New Roman" panose="02020603050405020304" pitchFamily="18" charset="0"/>
              </a:rPr>
              <a:t>ideias secundárias</a:t>
            </a:r>
            <a:r>
              <a:rPr lang="pt-BR" sz="2000" b="1" dirty="0">
                <a:latin typeface="inherit"/>
                <a:ea typeface="Times New Roman" panose="02020603050405020304" pitchFamily="18" charset="0"/>
                <a:cs typeface="Times New Roman" panose="02020603050405020304" pitchFamily="18" charset="0"/>
              </a:rPr>
              <a:t>, ou fundamentações, as </a:t>
            </a:r>
            <a:r>
              <a:rPr lang="pt-BR" sz="2000" b="1" dirty="0" smtClean="0">
                <a:latin typeface="inherit"/>
                <a:ea typeface="Times New Roman" panose="02020603050405020304" pitchFamily="18" charset="0"/>
                <a:cs typeface="Times New Roman" panose="02020603050405020304" pitchFamily="18" charset="0"/>
              </a:rPr>
              <a:t>argumentações, ou </a:t>
            </a:r>
            <a:r>
              <a:rPr lang="pt-BR" sz="2000" b="1" dirty="0">
                <a:latin typeface="inherit"/>
                <a:ea typeface="Times New Roman" panose="02020603050405020304" pitchFamily="18" charset="0"/>
                <a:cs typeface="Times New Roman" panose="02020603050405020304" pitchFamily="18" charset="0"/>
              </a:rPr>
              <a:t>explicações, que levem ao esclarecimento </a:t>
            </a:r>
            <a:r>
              <a:rPr lang="pt-BR" sz="2000" b="1" dirty="0" smtClean="0">
                <a:latin typeface="inherit"/>
                <a:ea typeface="Times New Roman" panose="02020603050405020304" pitchFamily="18" charset="0"/>
                <a:cs typeface="Times New Roman" panose="02020603050405020304" pitchFamily="18" charset="0"/>
              </a:rPr>
              <a:t>das questões </a:t>
            </a:r>
            <a:r>
              <a:rPr lang="pt-BR" sz="2000" b="1" dirty="0">
                <a:latin typeface="inherit"/>
                <a:ea typeface="Times New Roman" panose="02020603050405020304" pitchFamily="18" charset="0"/>
                <a:cs typeface="Times New Roman" panose="02020603050405020304" pitchFamily="18" charset="0"/>
              </a:rPr>
              <a:t>apresentadas na prova.</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tângulo 2"/>
          <p:cNvSpPr/>
          <p:nvPr/>
        </p:nvSpPr>
        <p:spPr>
          <a:xfrm>
            <a:off x="0" y="0"/>
            <a:ext cx="12192000" cy="646331"/>
          </a:xfrm>
          <a:prstGeom prst="rect">
            <a:avLst/>
          </a:prstGeom>
          <a:solidFill>
            <a:srgbClr val="00B0F0"/>
          </a:solidFill>
        </p:spPr>
        <p:txBody>
          <a:bodyPr wrap="square">
            <a:spAutoFit/>
          </a:bodyPr>
          <a:lstStyle/>
          <a:p>
            <a:pPr algn="ctr" fontAlgn="base"/>
            <a:r>
              <a:rPr lang="pt-BR" sz="3600" b="1" dirty="0" smtClean="0">
                <a:latin typeface="inherit"/>
                <a:ea typeface="Times New Roman" panose="02020603050405020304" pitchFamily="18" charset="0"/>
                <a:cs typeface="Times New Roman" panose="02020603050405020304" pitchFamily="18" charset="0"/>
              </a:rPr>
              <a:t>CONCEITUANDO</a:t>
            </a:r>
            <a:endParaRPr lang="pt-BR" sz="3600" dirty="0"/>
          </a:p>
        </p:txBody>
      </p:sp>
    </p:spTree>
    <p:extLst>
      <p:ext uri="{BB962C8B-B14F-4D97-AF65-F5344CB8AC3E}">
        <p14:creationId xmlns:p14="http://schemas.microsoft.com/office/powerpoint/2010/main" val="279926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96277" y="0"/>
            <a:ext cx="11733126" cy="6801862"/>
          </a:xfrm>
          <a:prstGeom prst="rect">
            <a:avLst/>
          </a:prstGeom>
        </p:spPr>
        <p:txBody>
          <a:bodyPr wrap="square">
            <a:spAutoFit/>
          </a:bodyPr>
          <a:lstStyle/>
          <a:p>
            <a:pPr algn="just">
              <a:spcAft>
                <a:spcPts val="0"/>
              </a:spcAft>
            </a:pPr>
            <a:endParaRPr lang="pt-BR" sz="3200" b="1" dirty="0">
              <a:latin typeface="Arial" panose="020B0604020202020204" pitchFamily="34" charset="0"/>
              <a:ea typeface="Times New Roman" panose="02020603050405020304" pitchFamily="18" charset="0"/>
            </a:endParaRPr>
          </a:p>
          <a:p>
            <a:pPr algn="just">
              <a:spcAft>
                <a:spcPts val="0"/>
              </a:spcAft>
            </a:pPr>
            <a:endParaRPr lang="pt-BR" sz="2800" b="1" dirty="0" smtClean="0">
              <a:latin typeface="Arial" panose="020B0604020202020204" pitchFamily="34" charset="0"/>
              <a:ea typeface="Times New Roman" panose="02020603050405020304" pitchFamily="18" charset="0"/>
            </a:endParaRPr>
          </a:p>
          <a:p>
            <a:pPr algn="just">
              <a:spcAft>
                <a:spcPts val="0"/>
              </a:spcAft>
            </a:pPr>
            <a:r>
              <a:rPr lang="pt-BR" sz="2800" b="1" dirty="0" smtClean="0">
                <a:latin typeface="Arial" panose="020B0604020202020204" pitchFamily="34" charset="0"/>
                <a:ea typeface="Times New Roman" panose="02020603050405020304" pitchFamily="18" charset="0"/>
              </a:rPr>
              <a:t>IDENTIFICAR </a:t>
            </a:r>
            <a:r>
              <a:rPr lang="pt-BR" sz="2800" b="1" dirty="0">
                <a:latin typeface="Arial" panose="020B0604020202020204" pitchFamily="34" charset="0"/>
                <a:ea typeface="Times New Roman" panose="02020603050405020304" pitchFamily="18" charset="0"/>
              </a:rPr>
              <a:t>– </a:t>
            </a:r>
            <a:r>
              <a:rPr lang="pt-BR" sz="2800" dirty="0">
                <a:latin typeface="Arial" panose="020B0604020202020204" pitchFamily="34" charset="0"/>
                <a:ea typeface="Times New Roman" panose="02020603050405020304" pitchFamily="18" charset="0"/>
              </a:rPr>
              <a:t>é reconhecer os </a:t>
            </a:r>
            <a:r>
              <a:rPr lang="pt-BR" sz="2800" dirty="0" smtClean="0">
                <a:latin typeface="Arial" panose="020B0604020202020204" pitchFamily="34" charset="0"/>
                <a:ea typeface="Times New Roman" panose="02020603050405020304" pitchFamily="18" charset="0"/>
              </a:rPr>
              <a:t>elementos fundamentais </a:t>
            </a:r>
            <a:r>
              <a:rPr lang="pt-BR" sz="2800" dirty="0">
                <a:latin typeface="Arial" panose="020B0604020202020204" pitchFamily="34" charset="0"/>
                <a:ea typeface="Times New Roman" panose="02020603050405020304" pitchFamily="18" charset="0"/>
              </a:rPr>
              <a:t>de uma argumentação, de </a:t>
            </a:r>
            <a:r>
              <a:rPr lang="pt-BR" sz="2800" dirty="0" smtClean="0">
                <a:latin typeface="Arial" panose="020B0604020202020204" pitchFamily="34" charset="0"/>
                <a:ea typeface="Times New Roman" panose="02020603050405020304" pitchFamily="18" charset="0"/>
              </a:rPr>
              <a:t>um processo</a:t>
            </a:r>
            <a:r>
              <a:rPr lang="pt-BR" sz="2800" dirty="0">
                <a:latin typeface="Arial" panose="020B0604020202020204" pitchFamily="34" charset="0"/>
                <a:ea typeface="Times New Roman" panose="02020603050405020304" pitchFamily="18" charset="0"/>
              </a:rPr>
              <a:t>, de uma época (neste caso, procuram-se </a:t>
            </a:r>
            <a:r>
              <a:rPr lang="pt-BR" sz="2800" dirty="0" smtClean="0">
                <a:latin typeface="Arial" panose="020B0604020202020204" pitchFamily="34" charset="0"/>
                <a:ea typeface="Times New Roman" panose="02020603050405020304" pitchFamily="18" charset="0"/>
              </a:rPr>
              <a:t>os verbos </a:t>
            </a:r>
            <a:r>
              <a:rPr lang="pt-BR" sz="2800" dirty="0">
                <a:latin typeface="Arial" panose="020B0604020202020204" pitchFamily="34" charset="0"/>
                <a:ea typeface="Times New Roman" panose="02020603050405020304" pitchFamily="18" charset="0"/>
              </a:rPr>
              <a:t>e os advérbios, os quais definem o tempo</a:t>
            </a:r>
            <a:r>
              <a:rPr lang="pt-BR" sz="2800" dirty="0" smtClean="0">
                <a:latin typeface="Arial" panose="020B0604020202020204" pitchFamily="34" charset="0"/>
                <a:ea typeface="Times New Roman" panose="02020603050405020304" pitchFamily="18" charset="0"/>
              </a:rPr>
              <a:t>).</a:t>
            </a:r>
          </a:p>
          <a:p>
            <a:pPr algn="just">
              <a:spcAft>
                <a:spcPts val="0"/>
              </a:spcAft>
            </a:pPr>
            <a:endParaRPr lang="pt-BR" sz="2400" dirty="0">
              <a:latin typeface="Arial" panose="020B0604020202020204" pitchFamily="34" charset="0"/>
              <a:ea typeface="Times New Roman" panose="02020603050405020304" pitchFamily="18" charset="0"/>
            </a:endParaRPr>
          </a:p>
          <a:p>
            <a:pPr algn="just">
              <a:spcAft>
                <a:spcPts val="0"/>
              </a:spcAft>
            </a:pPr>
            <a:r>
              <a:rPr lang="pt-BR" sz="2800" b="1" dirty="0">
                <a:latin typeface="Arial" panose="020B0604020202020204" pitchFamily="34" charset="0"/>
                <a:ea typeface="Times New Roman" panose="02020603050405020304" pitchFamily="18" charset="0"/>
              </a:rPr>
              <a:t>COMPARAR – </a:t>
            </a:r>
            <a:r>
              <a:rPr lang="pt-BR" sz="2800" dirty="0">
                <a:latin typeface="Arial" panose="020B0604020202020204" pitchFamily="34" charset="0"/>
                <a:ea typeface="Times New Roman" panose="02020603050405020304" pitchFamily="18" charset="0"/>
              </a:rPr>
              <a:t>é descobrir as relações </a:t>
            </a:r>
            <a:r>
              <a:rPr lang="pt-BR" sz="2800" dirty="0" smtClean="0">
                <a:latin typeface="Arial" panose="020B0604020202020204" pitchFamily="34" charset="0"/>
                <a:ea typeface="Times New Roman" panose="02020603050405020304" pitchFamily="18" charset="0"/>
              </a:rPr>
              <a:t>de semelhança </a:t>
            </a:r>
            <a:r>
              <a:rPr lang="pt-BR" sz="2800" dirty="0">
                <a:latin typeface="Arial" panose="020B0604020202020204" pitchFamily="34" charset="0"/>
                <a:ea typeface="Times New Roman" panose="02020603050405020304" pitchFamily="18" charset="0"/>
              </a:rPr>
              <a:t>ou de diferenças entre as situações </a:t>
            </a:r>
            <a:r>
              <a:rPr lang="pt-BR" sz="2800" dirty="0" smtClean="0">
                <a:latin typeface="Arial" panose="020B0604020202020204" pitchFamily="34" charset="0"/>
                <a:ea typeface="Times New Roman" panose="02020603050405020304" pitchFamily="18" charset="0"/>
              </a:rPr>
              <a:t>do texto.</a:t>
            </a:r>
          </a:p>
          <a:p>
            <a:pPr algn="just">
              <a:spcAft>
                <a:spcPts val="0"/>
              </a:spcAft>
            </a:pPr>
            <a:endParaRPr lang="pt-BR" sz="2400" dirty="0">
              <a:latin typeface="Arial" panose="020B0604020202020204" pitchFamily="34" charset="0"/>
              <a:ea typeface="Times New Roman" panose="02020603050405020304" pitchFamily="18" charset="0"/>
            </a:endParaRPr>
          </a:p>
          <a:p>
            <a:pPr algn="just">
              <a:spcAft>
                <a:spcPts val="0"/>
              </a:spcAft>
            </a:pPr>
            <a:r>
              <a:rPr lang="pt-BR" sz="2800" b="1" dirty="0">
                <a:latin typeface="Arial" panose="020B0604020202020204" pitchFamily="34" charset="0"/>
                <a:ea typeface="Times New Roman" panose="02020603050405020304" pitchFamily="18" charset="0"/>
              </a:rPr>
              <a:t>COMENTAR - </a:t>
            </a:r>
            <a:r>
              <a:rPr lang="pt-BR" sz="2800" dirty="0">
                <a:latin typeface="Arial" panose="020B0604020202020204" pitchFamily="34" charset="0"/>
                <a:ea typeface="Times New Roman" panose="02020603050405020304" pitchFamily="18" charset="0"/>
              </a:rPr>
              <a:t>é relacionar o conteúdo </a:t>
            </a:r>
            <a:r>
              <a:rPr lang="pt-BR" sz="2800" dirty="0" smtClean="0">
                <a:latin typeface="Arial" panose="020B0604020202020204" pitchFamily="34" charset="0"/>
                <a:ea typeface="Times New Roman" panose="02020603050405020304" pitchFamily="18" charset="0"/>
              </a:rPr>
              <a:t>apresentado com </a:t>
            </a:r>
            <a:r>
              <a:rPr lang="pt-BR" sz="2800" dirty="0">
                <a:latin typeface="Arial" panose="020B0604020202020204" pitchFamily="34" charset="0"/>
                <a:ea typeface="Times New Roman" panose="02020603050405020304" pitchFamily="18" charset="0"/>
              </a:rPr>
              <a:t>uma realidade, opinando a respeito</a:t>
            </a:r>
            <a:r>
              <a:rPr lang="pt-BR" sz="2800" dirty="0" smtClean="0">
                <a:latin typeface="Arial" panose="020B0604020202020204" pitchFamily="34" charset="0"/>
                <a:ea typeface="Times New Roman" panose="02020603050405020304" pitchFamily="18" charset="0"/>
              </a:rPr>
              <a:t>.</a:t>
            </a:r>
          </a:p>
          <a:p>
            <a:pPr algn="just">
              <a:spcAft>
                <a:spcPts val="0"/>
              </a:spcAft>
            </a:pPr>
            <a:endParaRPr lang="pt-BR" sz="2400" dirty="0">
              <a:latin typeface="Arial" panose="020B0604020202020204" pitchFamily="34" charset="0"/>
              <a:ea typeface="Times New Roman" panose="02020603050405020304" pitchFamily="18" charset="0"/>
            </a:endParaRPr>
          </a:p>
          <a:p>
            <a:pPr algn="just">
              <a:spcAft>
                <a:spcPts val="0"/>
              </a:spcAft>
            </a:pPr>
            <a:r>
              <a:rPr lang="pt-BR" sz="2800" b="1" dirty="0">
                <a:latin typeface="Arial" panose="020B0604020202020204" pitchFamily="34" charset="0"/>
                <a:ea typeface="Times New Roman" panose="02020603050405020304" pitchFamily="18" charset="0"/>
              </a:rPr>
              <a:t>RESUMIR – </a:t>
            </a:r>
            <a:r>
              <a:rPr lang="pt-BR" sz="2800" dirty="0">
                <a:latin typeface="Arial" panose="020B0604020202020204" pitchFamily="34" charset="0"/>
                <a:ea typeface="Times New Roman" panose="02020603050405020304" pitchFamily="18" charset="0"/>
              </a:rPr>
              <a:t>é concentrar as </a:t>
            </a:r>
            <a:r>
              <a:rPr lang="pt-BR" sz="2800" dirty="0" smtClean="0">
                <a:latin typeface="Arial" panose="020B0604020202020204" pitchFamily="34" charset="0"/>
                <a:ea typeface="Times New Roman" panose="02020603050405020304" pitchFamily="18" charset="0"/>
              </a:rPr>
              <a:t>ideias </a:t>
            </a:r>
            <a:r>
              <a:rPr lang="pt-BR" sz="2800" dirty="0">
                <a:latin typeface="Arial" panose="020B0604020202020204" pitchFamily="34" charset="0"/>
                <a:ea typeface="Times New Roman" panose="02020603050405020304" pitchFamily="18" charset="0"/>
              </a:rPr>
              <a:t>centrais </a:t>
            </a:r>
            <a:r>
              <a:rPr lang="pt-BR" sz="2800" dirty="0" smtClean="0">
                <a:latin typeface="Arial" panose="020B0604020202020204" pitchFamily="34" charset="0"/>
                <a:ea typeface="Times New Roman" panose="02020603050405020304" pitchFamily="18" charset="0"/>
              </a:rPr>
              <a:t>e/ou secundárias </a:t>
            </a:r>
            <a:r>
              <a:rPr lang="pt-BR" sz="2800" dirty="0">
                <a:latin typeface="Arial" panose="020B0604020202020204" pitchFamily="34" charset="0"/>
                <a:ea typeface="Times New Roman" panose="02020603050405020304" pitchFamily="18" charset="0"/>
              </a:rPr>
              <a:t>em um só parágrafo</a:t>
            </a:r>
            <a:r>
              <a:rPr lang="pt-BR" sz="2800" dirty="0" smtClean="0">
                <a:latin typeface="Arial" panose="020B0604020202020204" pitchFamily="34" charset="0"/>
                <a:ea typeface="Times New Roman" panose="02020603050405020304" pitchFamily="18" charset="0"/>
              </a:rPr>
              <a:t>.</a:t>
            </a:r>
          </a:p>
          <a:p>
            <a:pPr algn="just">
              <a:spcAft>
                <a:spcPts val="0"/>
              </a:spcAft>
            </a:pPr>
            <a:endParaRPr lang="pt-BR" sz="2400" dirty="0">
              <a:latin typeface="Arial" panose="020B0604020202020204" pitchFamily="34" charset="0"/>
              <a:ea typeface="Times New Roman" panose="02020603050405020304" pitchFamily="18" charset="0"/>
            </a:endParaRPr>
          </a:p>
          <a:p>
            <a:pPr algn="just">
              <a:spcAft>
                <a:spcPts val="0"/>
              </a:spcAft>
            </a:pPr>
            <a:r>
              <a:rPr lang="pt-BR" sz="2800" b="1" dirty="0">
                <a:latin typeface="Arial" panose="020B0604020202020204" pitchFamily="34" charset="0"/>
                <a:ea typeface="Times New Roman" panose="02020603050405020304" pitchFamily="18" charset="0"/>
              </a:rPr>
              <a:t>PARAFRASEAR – </a:t>
            </a:r>
            <a:r>
              <a:rPr lang="pt-BR" sz="2800" dirty="0">
                <a:latin typeface="Arial" panose="020B0604020202020204" pitchFamily="34" charset="0"/>
                <a:ea typeface="Times New Roman" panose="02020603050405020304" pitchFamily="18" charset="0"/>
              </a:rPr>
              <a:t>é reescrever o texto com </a:t>
            </a:r>
            <a:r>
              <a:rPr lang="pt-BR" sz="2800" dirty="0" smtClean="0">
                <a:latin typeface="Arial" panose="020B0604020202020204" pitchFamily="34" charset="0"/>
                <a:ea typeface="Times New Roman" panose="02020603050405020304" pitchFamily="18" charset="0"/>
              </a:rPr>
              <a:t>outras palavras</a:t>
            </a:r>
            <a:r>
              <a:rPr lang="pt-BR" sz="2800" dirty="0">
                <a:latin typeface="Arial" panose="020B0604020202020204" pitchFamily="34" charset="0"/>
                <a:ea typeface="Times New Roman" panose="02020603050405020304" pitchFamily="18" charset="0"/>
              </a:rPr>
              <a:t>.</a:t>
            </a:r>
            <a:endParaRPr lang="pt-BR" sz="2800" dirty="0"/>
          </a:p>
        </p:txBody>
      </p:sp>
      <p:sp>
        <p:nvSpPr>
          <p:cNvPr id="3" name="Retângulo 2"/>
          <p:cNvSpPr/>
          <p:nvPr/>
        </p:nvSpPr>
        <p:spPr>
          <a:xfrm>
            <a:off x="0" y="0"/>
            <a:ext cx="12192000" cy="646331"/>
          </a:xfrm>
          <a:prstGeom prst="rect">
            <a:avLst/>
          </a:prstGeom>
          <a:solidFill>
            <a:srgbClr val="00B0F0"/>
          </a:solidFill>
        </p:spPr>
        <p:txBody>
          <a:bodyPr wrap="square">
            <a:spAutoFit/>
          </a:bodyPr>
          <a:lstStyle/>
          <a:p>
            <a:pPr algn="ctr" fontAlgn="base"/>
            <a:r>
              <a:rPr lang="pt-BR" sz="3600" b="1" dirty="0">
                <a:latin typeface="Arial" panose="020B0604020202020204" pitchFamily="34" charset="0"/>
                <a:ea typeface="Times New Roman" panose="02020603050405020304" pitchFamily="18" charset="0"/>
              </a:rPr>
              <a:t>Normalmente, numa prova, o candidato é convidado a</a:t>
            </a:r>
            <a:r>
              <a:rPr lang="pt-BR" sz="3600" b="1" dirty="0" smtClean="0">
                <a:latin typeface="Arial" panose="020B0604020202020204" pitchFamily="34" charset="0"/>
                <a:ea typeface="Times New Roman" panose="02020603050405020304" pitchFamily="18" charset="0"/>
              </a:rPr>
              <a:t>:</a:t>
            </a:r>
            <a:endParaRPr lang="pt-BR" sz="3600" dirty="0"/>
          </a:p>
        </p:txBody>
      </p:sp>
    </p:spTree>
    <p:extLst>
      <p:ext uri="{BB962C8B-B14F-4D97-AF65-F5344CB8AC3E}">
        <p14:creationId xmlns:p14="http://schemas.microsoft.com/office/powerpoint/2010/main" val="3520338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44024" y="119463"/>
            <a:ext cx="11869785" cy="6740307"/>
          </a:xfrm>
          <a:prstGeom prst="rect">
            <a:avLst/>
          </a:prstGeom>
        </p:spPr>
        <p:txBody>
          <a:bodyPr wrap="square">
            <a:spAutoFit/>
          </a:bodyPr>
          <a:lstStyle/>
          <a:p>
            <a:pPr lvl="0" algn="ctr">
              <a:spcAft>
                <a:spcPts val="0"/>
              </a:spcAft>
              <a:tabLst>
                <a:tab pos="457200" algn="l"/>
              </a:tabLst>
            </a:pPr>
            <a:endParaRPr lang="pt-BR" sz="2400" b="1" dirty="0" smtClean="0">
              <a:latin typeface="Arial" panose="020B0604020202020204" pitchFamily="34" charset="0"/>
              <a:ea typeface="Times New Roman" panose="02020603050405020304" pitchFamily="18" charset="0"/>
            </a:endParaRPr>
          </a:p>
          <a:p>
            <a:pPr lvl="0" algn="ctr">
              <a:spcAft>
                <a:spcPts val="0"/>
              </a:spcAft>
              <a:tabLst>
                <a:tab pos="457200" algn="l"/>
              </a:tabLst>
            </a:pPr>
            <a:endParaRPr lang="pt-BR" sz="2400" b="1" dirty="0">
              <a:latin typeface="Arial" panose="020B0604020202020204" pitchFamily="34" charset="0"/>
              <a:ea typeface="Times New Roman" panose="02020603050405020304" pitchFamily="18" charset="0"/>
            </a:endParaRPr>
          </a:p>
          <a:p>
            <a:pPr lvl="0" algn="just">
              <a:spcAft>
                <a:spcPts val="0"/>
              </a:spcAft>
              <a:tabLst>
                <a:tab pos="457200" algn="l"/>
              </a:tabLst>
            </a:pPr>
            <a:r>
              <a:rPr lang="pt-BR" sz="2400" dirty="0" smtClean="0">
                <a:latin typeface="Arial" panose="020B0604020202020204" pitchFamily="34" charset="0"/>
                <a:ea typeface="Times New Roman" panose="02020603050405020304" pitchFamily="18" charset="0"/>
              </a:rPr>
              <a:t>É </a:t>
            </a:r>
            <a:r>
              <a:rPr lang="pt-BR" sz="2400" dirty="0">
                <a:latin typeface="Arial" panose="020B0604020202020204" pitchFamily="34" charset="0"/>
                <a:ea typeface="Times New Roman" panose="02020603050405020304" pitchFamily="18" charset="0"/>
              </a:rPr>
              <a:t>muito comum, mais do que se imagina, </a:t>
            </a:r>
            <a:r>
              <a:rPr lang="pt-BR" sz="2400" dirty="0" smtClean="0">
                <a:latin typeface="Arial" panose="020B0604020202020204" pitchFamily="34" charset="0"/>
                <a:ea typeface="Times New Roman" panose="02020603050405020304" pitchFamily="18" charset="0"/>
              </a:rPr>
              <a:t>a ocorrência </a:t>
            </a:r>
            <a:r>
              <a:rPr lang="pt-BR" sz="2400" dirty="0">
                <a:latin typeface="Arial" panose="020B0604020202020204" pitchFamily="34" charset="0"/>
                <a:ea typeface="Times New Roman" panose="02020603050405020304" pitchFamily="18" charset="0"/>
              </a:rPr>
              <a:t>de erros de interpretação. Os </a:t>
            </a:r>
            <a:r>
              <a:rPr lang="pt-BR" sz="2400" dirty="0" smtClean="0">
                <a:latin typeface="Arial" panose="020B0604020202020204" pitchFamily="34" charset="0"/>
                <a:ea typeface="Times New Roman" panose="02020603050405020304" pitchFamily="18" charset="0"/>
              </a:rPr>
              <a:t>mais frequentes </a:t>
            </a:r>
            <a:r>
              <a:rPr lang="pt-BR" sz="2400" dirty="0">
                <a:latin typeface="Arial" panose="020B0604020202020204" pitchFamily="34" charset="0"/>
                <a:ea typeface="Times New Roman" panose="02020603050405020304" pitchFamily="18" charset="0"/>
              </a:rPr>
              <a:t>são</a:t>
            </a:r>
            <a:r>
              <a:rPr lang="pt-BR" sz="2400" dirty="0" smtClean="0">
                <a:latin typeface="Arial" panose="020B0604020202020204" pitchFamily="34" charset="0"/>
                <a:ea typeface="Times New Roman" panose="02020603050405020304" pitchFamily="18" charset="0"/>
              </a:rPr>
              <a:t>:</a:t>
            </a:r>
          </a:p>
          <a:p>
            <a:pPr lvl="0" algn="just">
              <a:spcAft>
                <a:spcPts val="0"/>
              </a:spcAft>
              <a:tabLst>
                <a:tab pos="457200" algn="l"/>
              </a:tabLst>
            </a:pPr>
            <a:endParaRPr lang="pt-BR" sz="2400" dirty="0">
              <a:latin typeface="Arial" panose="020B0604020202020204" pitchFamily="34" charset="0"/>
              <a:ea typeface="Times New Roman" panose="02020603050405020304" pitchFamily="18" charset="0"/>
            </a:endParaRPr>
          </a:p>
          <a:p>
            <a:pPr lvl="0" algn="just">
              <a:spcAft>
                <a:spcPts val="0"/>
              </a:spcAft>
              <a:tabLst>
                <a:tab pos="457200" algn="l"/>
              </a:tabLst>
            </a:pPr>
            <a:r>
              <a:rPr lang="pt-BR" sz="2400" dirty="0" smtClean="0">
                <a:latin typeface="Arial" panose="020B0604020202020204" pitchFamily="34" charset="0"/>
                <a:ea typeface="Times New Roman" panose="02020603050405020304" pitchFamily="18" charset="0"/>
              </a:rPr>
              <a:t>a) </a:t>
            </a:r>
            <a:r>
              <a:rPr lang="pt-BR" sz="2400" b="1" dirty="0" smtClean="0">
                <a:latin typeface="Arial" panose="020B0604020202020204" pitchFamily="34" charset="0"/>
                <a:ea typeface="Times New Roman" panose="02020603050405020304" pitchFamily="18" charset="0"/>
              </a:rPr>
              <a:t>Extrapolação</a:t>
            </a:r>
            <a:r>
              <a:rPr lang="pt-BR" sz="2400" dirty="0" smtClean="0">
                <a:latin typeface="Arial" panose="020B0604020202020204" pitchFamily="34" charset="0"/>
                <a:ea typeface="Times New Roman" panose="02020603050405020304" pitchFamily="18" charset="0"/>
              </a:rPr>
              <a:t> </a:t>
            </a:r>
            <a:r>
              <a:rPr lang="pt-BR" sz="2400" dirty="0">
                <a:latin typeface="Arial" panose="020B0604020202020204" pitchFamily="34" charset="0"/>
                <a:ea typeface="Times New Roman" panose="02020603050405020304" pitchFamily="18" charset="0"/>
              </a:rPr>
              <a:t>(</a:t>
            </a:r>
            <a:r>
              <a:rPr lang="pt-BR" sz="2400" dirty="0" smtClean="0">
                <a:latin typeface="Arial" panose="020B0604020202020204" pitchFamily="34" charset="0"/>
                <a:ea typeface="Times New Roman" panose="02020603050405020304" pitchFamily="18" charset="0"/>
              </a:rPr>
              <a:t>viagem) - Ocorre </a:t>
            </a:r>
            <a:r>
              <a:rPr lang="pt-BR" sz="2400" dirty="0">
                <a:latin typeface="Arial" panose="020B0604020202020204" pitchFamily="34" charset="0"/>
                <a:ea typeface="Times New Roman" panose="02020603050405020304" pitchFamily="18" charset="0"/>
              </a:rPr>
              <a:t>quando se sai do contexto, </a:t>
            </a:r>
            <a:r>
              <a:rPr lang="pt-BR" sz="2400" dirty="0" smtClean="0">
                <a:latin typeface="Arial" panose="020B0604020202020204" pitchFamily="34" charset="0"/>
                <a:ea typeface="Times New Roman" panose="02020603050405020304" pitchFamily="18" charset="0"/>
              </a:rPr>
              <a:t>acrescentado ideias </a:t>
            </a:r>
            <a:r>
              <a:rPr lang="pt-BR" sz="2400" dirty="0">
                <a:latin typeface="Arial" panose="020B0604020202020204" pitchFamily="34" charset="0"/>
                <a:ea typeface="Times New Roman" panose="02020603050405020304" pitchFamily="18" charset="0"/>
              </a:rPr>
              <a:t>que não estão no texto, quer por </a:t>
            </a:r>
            <a:r>
              <a:rPr lang="pt-BR" sz="2400" dirty="0" smtClean="0">
                <a:latin typeface="Arial" panose="020B0604020202020204" pitchFamily="34" charset="0"/>
                <a:ea typeface="Times New Roman" panose="02020603050405020304" pitchFamily="18" charset="0"/>
              </a:rPr>
              <a:t>conhecimento prévio </a:t>
            </a:r>
            <a:r>
              <a:rPr lang="pt-BR" sz="2400" dirty="0">
                <a:latin typeface="Arial" panose="020B0604020202020204" pitchFamily="34" charset="0"/>
                <a:ea typeface="Times New Roman" panose="02020603050405020304" pitchFamily="18" charset="0"/>
              </a:rPr>
              <a:t>do tema quer pela imaginação</a:t>
            </a:r>
            <a:r>
              <a:rPr lang="pt-BR" sz="2400" dirty="0" smtClean="0">
                <a:latin typeface="Arial" panose="020B0604020202020204" pitchFamily="34" charset="0"/>
                <a:ea typeface="Times New Roman" panose="02020603050405020304" pitchFamily="18" charset="0"/>
              </a:rPr>
              <a:t>.</a:t>
            </a:r>
          </a:p>
          <a:p>
            <a:pPr lvl="0" algn="just">
              <a:spcAft>
                <a:spcPts val="0"/>
              </a:spcAft>
              <a:tabLst>
                <a:tab pos="457200" algn="l"/>
              </a:tabLst>
            </a:pPr>
            <a:endParaRPr lang="pt-BR" sz="2400" dirty="0">
              <a:latin typeface="Arial" panose="020B0604020202020204" pitchFamily="34" charset="0"/>
              <a:ea typeface="Times New Roman" panose="02020603050405020304" pitchFamily="18" charset="0"/>
            </a:endParaRPr>
          </a:p>
          <a:p>
            <a:pPr lvl="0" algn="just">
              <a:spcAft>
                <a:spcPts val="0"/>
              </a:spcAft>
              <a:tabLst>
                <a:tab pos="457200" algn="l"/>
              </a:tabLst>
            </a:pPr>
            <a:r>
              <a:rPr lang="pt-BR" sz="2400" dirty="0">
                <a:latin typeface="Arial" panose="020B0604020202020204" pitchFamily="34" charset="0"/>
                <a:ea typeface="Times New Roman" panose="02020603050405020304" pitchFamily="18" charset="0"/>
              </a:rPr>
              <a:t>b) </a:t>
            </a:r>
            <a:r>
              <a:rPr lang="pt-BR" sz="2400" b="1" dirty="0" smtClean="0">
                <a:latin typeface="Arial" panose="020B0604020202020204" pitchFamily="34" charset="0"/>
                <a:ea typeface="Times New Roman" panose="02020603050405020304" pitchFamily="18" charset="0"/>
              </a:rPr>
              <a:t>Redução </a:t>
            </a:r>
            <a:r>
              <a:rPr lang="pt-BR" sz="2400" dirty="0" smtClean="0">
                <a:latin typeface="Arial" panose="020B0604020202020204" pitchFamily="34" charset="0"/>
                <a:ea typeface="Times New Roman" panose="02020603050405020304" pitchFamily="18" charset="0"/>
              </a:rPr>
              <a:t>- É </a:t>
            </a:r>
            <a:r>
              <a:rPr lang="pt-BR" sz="2400" dirty="0">
                <a:latin typeface="Arial" panose="020B0604020202020204" pitchFamily="34" charset="0"/>
                <a:ea typeface="Times New Roman" panose="02020603050405020304" pitchFamily="18" charset="0"/>
              </a:rPr>
              <a:t>o oposto da extrapolação. Dá-se atenção apenas </a:t>
            </a:r>
            <a:r>
              <a:rPr lang="pt-BR" sz="2400" dirty="0" smtClean="0">
                <a:latin typeface="Arial" panose="020B0604020202020204" pitchFamily="34" charset="0"/>
                <a:ea typeface="Times New Roman" panose="02020603050405020304" pitchFamily="18" charset="0"/>
              </a:rPr>
              <a:t>a um </a:t>
            </a:r>
            <a:r>
              <a:rPr lang="pt-BR" sz="2400" dirty="0">
                <a:latin typeface="Arial" panose="020B0604020202020204" pitchFamily="34" charset="0"/>
                <a:ea typeface="Times New Roman" panose="02020603050405020304" pitchFamily="18" charset="0"/>
              </a:rPr>
              <a:t>aspecto, esquecendo que um texto é um </a:t>
            </a:r>
            <a:r>
              <a:rPr lang="pt-BR" sz="2400" dirty="0" smtClean="0">
                <a:latin typeface="Arial" panose="020B0604020202020204" pitchFamily="34" charset="0"/>
                <a:ea typeface="Times New Roman" panose="02020603050405020304" pitchFamily="18" charset="0"/>
              </a:rPr>
              <a:t>conjunto de ideias</a:t>
            </a:r>
            <a:r>
              <a:rPr lang="pt-BR" sz="2400" dirty="0">
                <a:latin typeface="Arial" panose="020B0604020202020204" pitchFamily="34" charset="0"/>
                <a:ea typeface="Times New Roman" panose="02020603050405020304" pitchFamily="18" charset="0"/>
              </a:rPr>
              <a:t>, o que pode ser insuficiente para o total </a:t>
            </a:r>
            <a:r>
              <a:rPr lang="pt-BR" sz="2400" dirty="0" smtClean="0">
                <a:latin typeface="Arial" panose="020B0604020202020204" pitchFamily="34" charset="0"/>
                <a:ea typeface="Times New Roman" panose="02020603050405020304" pitchFamily="18" charset="0"/>
              </a:rPr>
              <a:t>do entendimento </a:t>
            </a:r>
            <a:r>
              <a:rPr lang="pt-BR" sz="2400" dirty="0">
                <a:latin typeface="Arial" panose="020B0604020202020204" pitchFamily="34" charset="0"/>
                <a:ea typeface="Times New Roman" panose="02020603050405020304" pitchFamily="18" charset="0"/>
              </a:rPr>
              <a:t>do tema desenvolvido</a:t>
            </a:r>
            <a:r>
              <a:rPr lang="pt-BR" sz="2400" dirty="0" smtClean="0">
                <a:latin typeface="Arial" panose="020B0604020202020204" pitchFamily="34" charset="0"/>
                <a:ea typeface="Times New Roman" panose="02020603050405020304" pitchFamily="18" charset="0"/>
              </a:rPr>
              <a:t>.</a:t>
            </a:r>
          </a:p>
          <a:p>
            <a:pPr lvl="0" algn="just">
              <a:spcAft>
                <a:spcPts val="0"/>
              </a:spcAft>
              <a:tabLst>
                <a:tab pos="457200" algn="l"/>
              </a:tabLst>
            </a:pPr>
            <a:endParaRPr lang="pt-BR" sz="2400" dirty="0">
              <a:latin typeface="Arial" panose="020B0604020202020204" pitchFamily="34" charset="0"/>
              <a:ea typeface="Times New Roman" panose="02020603050405020304" pitchFamily="18" charset="0"/>
            </a:endParaRPr>
          </a:p>
          <a:p>
            <a:pPr lvl="0" algn="just">
              <a:spcAft>
                <a:spcPts val="0"/>
              </a:spcAft>
              <a:tabLst>
                <a:tab pos="457200" algn="l"/>
              </a:tabLst>
            </a:pPr>
            <a:r>
              <a:rPr lang="pt-BR" sz="2400" dirty="0">
                <a:latin typeface="Arial" panose="020B0604020202020204" pitchFamily="34" charset="0"/>
                <a:ea typeface="Times New Roman" panose="02020603050405020304" pitchFamily="18" charset="0"/>
              </a:rPr>
              <a:t>c) </a:t>
            </a:r>
            <a:r>
              <a:rPr lang="pt-BR" sz="2400" b="1" dirty="0" smtClean="0">
                <a:latin typeface="Arial" panose="020B0604020202020204" pitchFamily="34" charset="0"/>
                <a:ea typeface="Times New Roman" panose="02020603050405020304" pitchFamily="18" charset="0"/>
              </a:rPr>
              <a:t>Contradição</a:t>
            </a:r>
            <a:r>
              <a:rPr lang="pt-BR" sz="2400" dirty="0" smtClean="0">
                <a:latin typeface="Arial" panose="020B0604020202020204" pitchFamily="34" charset="0"/>
                <a:ea typeface="Times New Roman" panose="02020603050405020304" pitchFamily="18" charset="0"/>
              </a:rPr>
              <a:t> - Não </a:t>
            </a:r>
            <a:r>
              <a:rPr lang="pt-BR" sz="2400" dirty="0">
                <a:latin typeface="Arial" panose="020B0604020202020204" pitchFamily="34" charset="0"/>
                <a:ea typeface="Times New Roman" panose="02020603050405020304" pitchFamily="18" charset="0"/>
              </a:rPr>
              <a:t>raro, o texto apresenta </a:t>
            </a:r>
            <a:r>
              <a:rPr lang="pt-BR" sz="2400" dirty="0" smtClean="0">
                <a:latin typeface="Arial" panose="020B0604020202020204" pitchFamily="34" charset="0"/>
                <a:ea typeface="Times New Roman" panose="02020603050405020304" pitchFamily="18" charset="0"/>
              </a:rPr>
              <a:t>ideias </a:t>
            </a:r>
            <a:r>
              <a:rPr lang="pt-BR" sz="2400" dirty="0">
                <a:latin typeface="Arial" panose="020B0604020202020204" pitchFamily="34" charset="0"/>
                <a:ea typeface="Times New Roman" panose="02020603050405020304" pitchFamily="18" charset="0"/>
              </a:rPr>
              <a:t>contrárias às </a:t>
            </a:r>
            <a:r>
              <a:rPr lang="pt-BR" sz="2400" dirty="0" smtClean="0">
                <a:latin typeface="Arial" panose="020B0604020202020204" pitchFamily="34" charset="0"/>
                <a:ea typeface="Times New Roman" panose="02020603050405020304" pitchFamily="18" charset="0"/>
              </a:rPr>
              <a:t>do candidato</a:t>
            </a:r>
            <a:r>
              <a:rPr lang="pt-BR" sz="2400" dirty="0">
                <a:latin typeface="Arial" panose="020B0604020202020204" pitchFamily="34" charset="0"/>
                <a:ea typeface="Times New Roman" panose="02020603050405020304" pitchFamily="18" charset="0"/>
              </a:rPr>
              <a:t>, fazendo-o tirar conclusões equivocadas </a:t>
            </a:r>
            <a:r>
              <a:rPr lang="pt-BR" sz="2400" dirty="0" smtClean="0">
                <a:latin typeface="Arial" panose="020B0604020202020204" pitchFamily="34" charset="0"/>
                <a:ea typeface="Times New Roman" panose="02020603050405020304" pitchFamily="18" charset="0"/>
              </a:rPr>
              <a:t>e, consequentemente</a:t>
            </a:r>
            <a:r>
              <a:rPr lang="pt-BR" sz="2400" dirty="0">
                <a:latin typeface="Arial" panose="020B0604020202020204" pitchFamily="34" charset="0"/>
                <a:ea typeface="Times New Roman" panose="02020603050405020304" pitchFamily="18" charset="0"/>
              </a:rPr>
              <a:t>, errando a questão</a:t>
            </a:r>
            <a:r>
              <a:rPr lang="pt-BR" sz="2400" dirty="0" smtClean="0">
                <a:latin typeface="Arial" panose="020B0604020202020204" pitchFamily="34" charset="0"/>
                <a:ea typeface="Times New Roman" panose="02020603050405020304" pitchFamily="18" charset="0"/>
              </a:rPr>
              <a:t>.</a:t>
            </a:r>
          </a:p>
          <a:p>
            <a:pPr lvl="0" algn="just">
              <a:spcAft>
                <a:spcPts val="0"/>
              </a:spcAft>
              <a:tabLst>
                <a:tab pos="457200" algn="l"/>
              </a:tabLst>
            </a:pPr>
            <a:endParaRPr lang="pt-BR" sz="2400" dirty="0">
              <a:latin typeface="Arial" panose="020B0604020202020204" pitchFamily="34" charset="0"/>
              <a:ea typeface="Times New Roman" panose="02020603050405020304" pitchFamily="18" charset="0"/>
            </a:endParaRPr>
          </a:p>
          <a:p>
            <a:pPr lvl="0" algn="just">
              <a:spcAft>
                <a:spcPts val="0"/>
              </a:spcAft>
              <a:tabLst>
                <a:tab pos="457200" algn="l"/>
              </a:tabLst>
            </a:pPr>
            <a:r>
              <a:rPr lang="pt-BR" sz="2400" b="1" dirty="0">
                <a:latin typeface="Arial" panose="020B0604020202020204" pitchFamily="34" charset="0"/>
                <a:ea typeface="Times New Roman" panose="02020603050405020304" pitchFamily="18" charset="0"/>
              </a:rPr>
              <a:t>OBSERVAÇÃO</a:t>
            </a:r>
            <a:r>
              <a:rPr lang="pt-BR" sz="2400" dirty="0">
                <a:latin typeface="Arial" panose="020B0604020202020204" pitchFamily="34" charset="0"/>
                <a:ea typeface="Times New Roman" panose="02020603050405020304" pitchFamily="18" charset="0"/>
              </a:rPr>
              <a:t> - Muitos pensam que há a ótica </a:t>
            </a:r>
            <a:r>
              <a:rPr lang="pt-BR" sz="2400" dirty="0" smtClean="0">
                <a:latin typeface="Arial" panose="020B0604020202020204" pitchFamily="34" charset="0"/>
                <a:ea typeface="Times New Roman" panose="02020603050405020304" pitchFamily="18" charset="0"/>
              </a:rPr>
              <a:t>do escritor </a:t>
            </a:r>
            <a:r>
              <a:rPr lang="pt-BR" sz="2400" dirty="0">
                <a:latin typeface="Arial" panose="020B0604020202020204" pitchFamily="34" charset="0"/>
                <a:ea typeface="Times New Roman" panose="02020603050405020304" pitchFamily="18" charset="0"/>
              </a:rPr>
              <a:t>e a ótica do leitor. Pode ser que existam, </a:t>
            </a:r>
            <a:r>
              <a:rPr lang="pt-BR" sz="2400" dirty="0" smtClean="0">
                <a:latin typeface="Arial" panose="020B0604020202020204" pitchFamily="34" charset="0"/>
                <a:ea typeface="Times New Roman" panose="02020603050405020304" pitchFamily="18" charset="0"/>
              </a:rPr>
              <a:t>mas numa </a:t>
            </a:r>
            <a:r>
              <a:rPr lang="pt-BR" sz="2400" dirty="0">
                <a:latin typeface="Arial" panose="020B0604020202020204" pitchFamily="34" charset="0"/>
                <a:ea typeface="Times New Roman" panose="02020603050405020304" pitchFamily="18" charset="0"/>
              </a:rPr>
              <a:t>prova de concurso qualquer, o que deve </a:t>
            </a:r>
            <a:r>
              <a:rPr lang="pt-BR" sz="2400" dirty="0" smtClean="0">
                <a:latin typeface="Arial" panose="020B0604020202020204" pitchFamily="34" charset="0"/>
                <a:ea typeface="Times New Roman" panose="02020603050405020304" pitchFamily="18" charset="0"/>
              </a:rPr>
              <a:t>ser levado </a:t>
            </a:r>
            <a:r>
              <a:rPr lang="pt-BR" sz="2400" dirty="0">
                <a:latin typeface="Arial" panose="020B0604020202020204" pitchFamily="34" charset="0"/>
                <a:ea typeface="Times New Roman" panose="02020603050405020304" pitchFamily="18" charset="0"/>
              </a:rPr>
              <a:t>em consideração é o que o AUTOR DIZ </a:t>
            </a:r>
            <a:r>
              <a:rPr lang="pt-BR" sz="2400" dirty="0" smtClean="0">
                <a:latin typeface="Arial" panose="020B0604020202020204" pitchFamily="34" charset="0"/>
                <a:ea typeface="Times New Roman" panose="02020603050405020304" pitchFamily="18" charset="0"/>
              </a:rPr>
              <a:t>e nada </a:t>
            </a:r>
            <a:r>
              <a:rPr lang="pt-BR" sz="2400" dirty="0">
                <a:latin typeface="Arial" panose="020B0604020202020204" pitchFamily="34" charset="0"/>
                <a:ea typeface="Times New Roman" panose="02020603050405020304" pitchFamily="18" charset="0"/>
              </a:rPr>
              <a:t>mais.</a:t>
            </a:r>
            <a:endParaRPr lang="pt-BR" sz="2800" dirty="0">
              <a:effectLst/>
              <a:latin typeface="Times New Roman" panose="02020603050405020304" pitchFamily="18" charset="0"/>
              <a:ea typeface="Times New Roman" panose="02020603050405020304" pitchFamily="18" charset="0"/>
            </a:endParaRPr>
          </a:p>
        </p:txBody>
      </p:sp>
      <p:sp>
        <p:nvSpPr>
          <p:cNvPr id="3" name="Retângulo 2"/>
          <p:cNvSpPr/>
          <p:nvPr/>
        </p:nvSpPr>
        <p:spPr>
          <a:xfrm>
            <a:off x="0" y="0"/>
            <a:ext cx="12192000" cy="646331"/>
          </a:xfrm>
          <a:prstGeom prst="rect">
            <a:avLst/>
          </a:prstGeom>
          <a:solidFill>
            <a:srgbClr val="00B0F0"/>
          </a:solidFill>
        </p:spPr>
        <p:txBody>
          <a:bodyPr wrap="square">
            <a:spAutoFit/>
          </a:bodyPr>
          <a:lstStyle/>
          <a:p>
            <a:pPr algn="ctr" fontAlgn="base"/>
            <a:r>
              <a:rPr lang="pt-BR" sz="3600" b="1" dirty="0">
                <a:latin typeface="Arial" panose="020B0604020202020204" pitchFamily="34" charset="0"/>
                <a:ea typeface="Times New Roman" panose="02020603050405020304" pitchFamily="18" charset="0"/>
              </a:rPr>
              <a:t>ERROS DE </a:t>
            </a:r>
            <a:r>
              <a:rPr lang="pt-BR" sz="3600" b="1" dirty="0" smtClean="0">
                <a:latin typeface="Arial" panose="020B0604020202020204" pitchFamily="34" charset="0"/>
                <a:ea typeface="Times New Roman" panose="02020603050405020304" pitchFamily="18" charset="0"/>
              </a:rPr>
              <a:t>INTERPRETAÇÃO</a:t>
            </a:r>
            <a:endParaRPr lang="pt-BR" sz="3600" dirty="0"/>
          </a:p>
        </p:txBody>
      </p:sp>
    </p:spTree>
    <p:extLst>
      <p:ext uri="{BB962C8B-B14F-4D97-AF65-F5344CB8AC3E}">
        <p14:creationId xmlns:p14="http://schemas.microsoft.com/office/powerpoint/2010/main" val="4024445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14329C0-BE9F-46F0-B647-B12F91FB9DD2}"/>
              </a:ext>
            </a:extLst>
          </p:cNvPr>
          <p:cNvSpPr>
            <a:spLocks noGrp="1"/>
          </p:cNvSpPr>
          <p:nvPr>
            <p:ph idx="1"/>
          </p:nvPr>
        </p:nvSpPr>
        <p:spPr>
          <a:xfrm>
            <a:off x="0" y="1907330"/>
            <a:ext cx="11113655" cy="4720008"/>
          </a:xfrm>
        </p:spPr>
        <p:txBody>
          <a:bodyPr/>
          <a:lstStyle/>
          <a:p>
            <a:r>
              <a:rPr lang="pt-BR" dirty="0"/>
              <a:t>PRESSUPOSTOS</a:t>
            </a:r>
          </a:p>
          <a:p>
            <a:r>
              <a:rPr lang="pt-BR" dirty="0"/>
              <a:t>SUBENTENDIDOS</a:t>
            </a:r>
          </a:p>
        </p:txBody>
      </p:sp>
      <p:sp>
        <p:nvSpPr>
          <p:cNvPr id="4" name="Retângulo 3"/>
          <p:cNvSpPr/>
          <p:nvPr/>
        </p:nvSpPr>
        <p:spPr>
          <a:xfrm>
            <a:off x="0" y="300251"/>
            <a:ext cx="12192000" cy="646331"/>
          </a:xfrm>
          <a:prstGeom prst="rect">
            <a:avLst/>
          </a:prstGeom>
          <a:solidFill>
            <a:srgbClr val="00B0F0"/>
          </a:solidFill>
        </p:spPr>
        <p:txBody>
          <a:bodyPr wrap="square">
            <a:spAutoFit/>
          </a:bodyPr>
          <a:lstStyle/>
          <a:p>
            <a:pPr algn="ctr" fontAlgn="base"/>
            <a:r>
              <a:rPr lang="pt-BR" sz="3600" dirty="0"/>
              <a:t>COLETANDO INFORMAÇÕES DO TEXTO</a:t>
            </a:r>
            <a:endParaRPr lang="pt-BR" sz="3600" dirty="0"/>
          </a:p>
        </p:txBody>
      </p:sp>
    </p:spTree>
    <p:extLst>
      <p:ext uri="{BB962C8B-B14F-4D97-AF65-F5344CB8AC3E}">
        <p14:creationId xmlns:p14="http://schemas.microsoft.com/office/powerpoint/2010/main" val="312926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14329C0-BE9F-46F0-B647-B12F91FB9DD2}"/>
              </a:ext>
            </a:extLst>
          </p:cNvPr>
          <p:cNvSpPr>
            <a:spLocks noGrp="1"/>
          </p:cNvSpPr>
          <p:nvPr>
            <p:ph idx="1"/>
          </p:nvPr>
        </p:nvSpPr>
        <p:spPr>
          <a:xfrm>
            <a:off x="696760" y="1497899"/>
            <a:ext cx="10798479" cy="4720008"/>
          </a:xfrm>
        </p:spPr>
        <p:txBody>
          <a:bodyPr>
            <a:normAutofit fontScale="92500" lnSpcReduction="10000"/>
          </a:bodyPr>
          <a:lstStyle/>
          <a:p>
            <a:pPr marL="0" indent="0" algn="just">
              <a:buNone/>
            </a:pPr>
            <a:r>
              <a:rPr lang="pt-BR" dirty="0"/>
              <a:t>Os pressupostos são informações implícitas adicionais, </a:t>
            </a:r>
            <a:r>
              <a:rPr lang="pt-BR" b="1" dirty="0"/>
              <a:t>facilmente compreendidas devido a palavras ou expressões presentes na frase </a:t>
            </a:r>
            <a:r>
              <a:rPr lang="pt-BR" dirty="0"/>
              <a:t>que permitem ao leitor compreender essa informação implícita. O enunciado depende dessa pressuposição para que faça sentido. Assim, o pressuposto é verdadeiro e irrefutável.</a:t>
            </a:r>
          </a:p>
          <a:p>
            <a:r>
              <a:rPr lang="pt-BR" dirty="0"/>
              <a:t>EXEMPLOS: </a:t>
            </a:r>
          </a:p>
          <a:p>
            <a:pPr marL="457200" lvl="1" indent="0">
              <a:buNone/>
            </a:pPr>
            <a:r>
              <a:rPr lang="pt-BR" dirty="0"/>
              <a:t>- Decidi deixar de comer carne.</a:t>
            </a:r>
            <a:br>
              <a:rPr lang="pt-BR" dirty="0"/>
            </a:br>
            <a:r>
              <a:rPr lang="pt-BR" b="1" dirty="0"/>
              <a:t>Pressuposto</a:t>
            </a:r>
            <a:r>
              <a:rPr lang="pt-BR" dirty="0"/>
              <a:t>: A pessoa comia carne antes.</a:t>
            </a:r>
          </a:p>
          <a:p>
            <a:pPr marL="457200" lvl="1" indent="0">
              <a:buNone/>
            </a:pPr>
            <a:r>
              <a:rPr lang="pt-BR" dirty="0"/>
              <a:t>- Finalmente acabei minha monografia.</a:t>
            </a:r>
            <a:br>
              <a:rPr lang="pt-BR" dirty="0"/>
            </a:br>
            <a:r>
              <a:rPr lang="pt-BR" b="1" dirty="0"/>
              <a:t>Pressuposto</a:t>
            </a:r>
            <a:r>
              <a:rPr lang="pt-BR" dirty="0"/>
              <a:t>: Demorou algum tempo para terminar a monografia.</a:t>
            </a:r>
          </a:p>
          <a:p>
            <a:pPr marL="457200" lvl="1" indent="0">
              <a:buNone/>
            </a:pPr>
            <a:r>
              <a:rPr lang="pt-BR" dirty="0"/>
              <a:t>- Alunos que estudam de manhã costumam ter melhor rendimento.</a:t>
            </a:r>
            <a:br>
              <a:rPr lang="pt-BR" dirty="0"/>
            </a:br>
            <a:r>
              <a:rPr lang="pt-BR" b="1" dirty="0"/>
              <a:t>Pressuposto</a:t>
            </a:r>
            <a:r>
              <a:rPr lang="pt-BR" dirty="0"/>
              <a:t>: Há alunos que não estudam de manhã.</a:t>
            </a:r>
          </a:p>
          <a:p>
            <a:pPr marL="457200" lvl="1" indent="0">
              <a:buNone/>
            </a:pPr>
            <a:r>
              <a:rPr lang="pt-BR" dirty="0"/>
              <a:t>- Desde que ela mudou de casa, nunca mais a vi.</a:t>
            </a:r>
            <a:br>
              <a:rPr lang="pt-BR" dirty="0"/>
            </a:br>
            <a:r>
              <a:rPr lang="pt-BR" b="1" dirty="0"/>
              <a:t>Pressuposto</a:t>
            </a:r>
            <a:r>
              <a:rPr lang="pt-BR" dirty="0"/>
              <a:t>: Costumava vê-la antes dela mudar de casa.</a:t>
            </a:r>
          </a:p>
          <a:p>
            <a:pPr marL="0" indent="0" algn="just">
              <a:buNone/>
            </a:pPr>
            <a:endParaRPr lang="pt-BR" dirty="0"/>
          </a:p>
        </p:txBody>
      </p:sp>
      <p:sp>
        <p:nvSpPr>
          <p:cNvPr id="4" name="Retângulo 3"/>
          <p:cNvSpPr/>
          <p:nvPr/>
        </p:nvSpPr>
        <p:spPr>
          <a:xfrm>
            <a:off x="0" y="487458"/>
            <a:ext cx="12192000" cy="646331"/>
          </a:xfrm>
          <a:prstGeom prst="rect">
            <a:avLst/>
          </a:prstGeom>
          <a:solidFill>
            <a:srgbClr val="00B0F0"/>
          </a:solidFill>
        </p:spPr>
        <p:txBody>
          <a:bodyPr wrap="square">
            <a:spAutoFit/>
          </a:bodyPr>
          <a:lstStyle/>
          <a:p>
            <a:pPr algn="ctr" fontAlgn="base"/>
            <a:r>
              <a:rPr lang="pt-BR" sz="3600" dirty="0"/>
              <a:t>PRESSUPOSTOS</a:t>
            </a:r>
            <a:endParaRPr lang="pt-BR" sz="3600" dirty="0"/>
          </a:p>
        </p:txBody>
      </p:sp>
    </p:spTree>
    <p:extLst>
      <p:ext uri="{BB962C8B-B14F-4D97-AF65-F5344CB8AC3E}">
        <p14:creationId xmlns:p14="http://schemas.microsoft.com/office/powerpoint/2010/main" val="3150614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14329C0-BE9F-46F0-B647-B12F91FB9DD2}"/>
              </a:ext>
            </a:extLst>
          </p:cNvPr>
          <p:cNvSpPr>
            <a:spLocks noGrp="1"/>
          </p:cNvSpPr>
          <p:nvPr>
            <p:ph idx="1"/>
          </p:nvPr>
        </p:nvSpPr>
        <p:spPr>
          <a:xfrm>
            <a:off x="555321" y="1456955"/>
            <a:ext cx="10798479" cy="4720008"/>
          </a:xfrm>
        </p:spPr>
        <p:txBody>
          <a:bodyPr>
            <a:normAutofit/>
          </a:bodyPr>
          <a:lstStyle/>
          <a:p>
            <a:pPr marL="0" indent="0">
              <a:buNone/>
            </a:pPr>
            <a:r>
              <a:rPr lang="pt-BR" dirty="0"/>
              <a:t>“Em autobiografia, Bruce Dickinson, vocalista do Iron Maiden, foge ao estereótipo do metaleiro ogro: cultiva hábitos civilizados, como literatura e a esgrima” </a:t>
            </a:r>
          </a:p>
          <a:p>
            <a:pPr marL="0" indent="0" algn="just">
              <a:buNone/>
            </a:pPr>
            <a:r>
              <a:rPr lang="pt-BR" sz="1800" dirty="0"/>
              <a:t>Veja (março de 2018)</a:t>
            </a:r>
          </a:p>
          <a:p>
            <a:pPr marL="0" indent="0" algn="just">
              <a:buNone/>
            </a:pPr>
            <a:endParaRPr lang="pt-BR" dirty="0"/>
          </a:p>
          <a:p>
            <a:pPr marL="0" indent="0" algn="just">
              <a:buNone/>
            </a:pPr>
            <a:r>
              <a:rPr lang="pt-BR" dirty="0"/>
              <a:t>O que podemos pressupor a partir desta frase?</a:t>
            </a:r>
          </a:p>
        </p:txBody>
      </p:sp>
      <p:sp>
        <p:nvSpPr>
          <p:cNvPr id="5" name="Retângulo 4"/>
          <p:cNvSpPr/>
          <p:nvPr/>
        </p:nvSpPr>
        <p:spPr>
          <a:xfrm>
            <a:off x="0" y="487458"/>
            <a:ext cx="12192000" cy="646331"/>
          </a:xfrm>
          <a:prstGeom prst="rect">
            <a:avLst/>
          </a:prstGeom>
          <a:solidFill>
            <a:srgbClr val="00B0F0"/>
          </a:solidFill>
        </p:spPr>
        <p:txBody>
          <a:bodyPr wrap="square">
            <a:spAutoFit/>
          </a:bodyPr>
          <a:lstStyle/>
          <a:p>
            <a:pPr algn="ctr" fontAlgn="base"/>
            <a:r>
              <a:rPr lang="pt-BR" sz="3600" dirty="0"/>
              <a:t>PRESSUPOSTOS</a:t>
            </a:r>
            <a:endParaRPr lang="pt-BR" sz="3600" dirty="0"/>
          </a:p>
        </p:txBody>
      </p:sp>
    </p:spTree>
    <p:extLst>
      <p:ext uri="{BB962C8B-B14F-4D97-AF65-F5344CB8AC3E}">
        <p14:creationId xmlns:p14="http://schemas.microsoft.com/office/powerpoint/2010/main" val="165474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14329C0-BE9F-46F0-B647-B12F91FB9DD2}"/>
              </a:ext>
            </a:extLst>
          </p:cNvPr>
          <p:cNvSpPr>
            <a:spLocks noGrp="1"/>
          </p:cNvSpPr>
          <p:nvPr>
            <p:ph idx="1"/>
          </p:nvPr>
        </p:nvSpPr>
        <p:spPr>
          <a:xfrm>
            <a:off x="660780" y="1061170"/>
            <a:ext cx="10798479" cy="4720008"/>
          </a:xfrm>
        </p:spPr>
        <p:txBody>
          <a:bodyPr>
            <a:normAutofit/>
          </a:bodyPr>
          <a:lstStyle/>
          <a:p>
            <a:pPr marL="0" indent="0">
              <a:buNone/>
            </a:pPr>
            <a:r>
              <a:rPr lang="pt-BR" dirty="0"/>
              <a:t>“Em autobiografia, Bruce Dickinson, vocalista do Iron Maiden,</a:t>
            </a:r>
            <a:r>
              <a:rPr lang="pt-BR" b="1" dirty="0"/>
              <a:t> foge </a:t>
            </a:r>
            <a:r>
              <a:rPr lang="pt-BR" dirty="0"/>
              <a:t>ao estereótipo do metaleiro : cultiva hábitos civilizados, como literatura e a esgrima” </a:t>
            </a:r>
          </a:p>
          <a:p>
            <a:pPr marL="0" indent="0" algn="just">
              <a:buNone/>
            </a:pPr>
            <a:r>
              <a:rPr lang="pt-BR" sz="1800" dirty="0"/>
              <a:t>Veja (março de 2018)</a:t>
            </a:r>
          </a:p>
          <a:p>
            <a:pPr marL="0" indent="0" algn="just">
              <a:buNone/>
            </a:pPr>
            <a:endParaRPr lang="pt-BR" dirty="0"/>
          </a:p>
          <a:p>
            <a:pPr marL="0" indent="0" algn="just">
              <a:buNone/>
            </a:pPr>
            <a:r>
              <a:rPr lang="pt-BR" dirty="0"/>
              <a:t>O que podemos pressupor a partir desta frase?</a:t>
            </a:r>
          </a:p>
          <a:p>
            <a:pPr marL="0" indent="0" algn="just">
              <a:buNone/>
            </a:pPr>
            <a:r>
              <a:rPr lang="pt-BR" dirty="0"/>
              <a:t>Podemos pressupor que o metaleiro, de acordo com o redator da matéria, não cultiva hábitos considerados “civilizados”. </a:t>
            </a:r>
          </a:p>
          <a:p>
            <a:pPr marL="0" indent="0" algn="just">
              <a:buNone/>
            </a:pPr>
            <a:r>
              <a:rPr lang="pt-BR" dirty="0"/>
              <a:t>Bruce Dickinson, </a:t>
            </a:r>
            <a:r>
              <a:rPr lang="pt-BR" b="1" dirty="0"/>
              <a:t>apesar de ser metaleiro</a:t>
            </a:r>
            <a:r>
              <a:rPr lang="pt-BR" dirty="0"/>
              <a:t>, pratica esgrima e gosta de ler.</a:t>
            </a:r>
          </a:p>
        </p:txBody>
      </p:sp>
    </p:spTree>
    <p:extLst>
      <p:ext uri="{BB962C8B-B14F-4D97-AF65-F5344CB8AC3E}">
        <p14:creationId xmlns:p14="http://schemas.microsoft.com/office/powerpoint/2010/main" val="2969368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14329C0-BE9F-46F0-B647-B12F91FB9DD2}"/>
              </a:ext>
            </a:extLst>
          </p:cNvPr>
          <p:cNvSpPr>
            <a:spLocks noGrp="1"/>
          </p:cNvSpPr>
          <p:nvPr>
            <p:ph idx="1"/>
          </p:nvPr>
        </p:nvSpPr>
        <p:spPr>
          <a:xfrm>
            <a:off x="514377" y="1456955"/>
            <a:ext cx="10798479" cy="4720008"/>
          </a:xfrm>
        </p:spPr>
        <p:txBody>
          <a:bodyPr>
            <a:normAutofit fontScale="92500" lnSpcReduction="10000"/>
          </a:bodyPr>
          <a:lstStyle/>
          <a:p>
            <a:pPr marL="0" indent="0" algn="just">
              <a:buNone/>
            </a:pPr>
            <a:r>
              <a:rPr lang="pt-BR" dirty="0"/>
              <a:t>Os subentendidos são insinuações, informações escondidas, dependentes da interpretação do leitor. Não possuem marca linguística, </a:t>
            </a:r>
            <a:r>
              <a:rPr lang="pt-BR" b="1" dirty="0"/>
              <a:t>sendo deduzidos através do contexto comunicacional e do conhecimento que os destinatários têm do mundo</a:t>
            </a:r>
            <a:r>
              <a:rPr lang="pt-BR" dirty="0"/>
              <a:t>. Podem ser ou não verdadeiros e podem ser facilmente negados, visto serem unicamente da responsabilidade de quem interpreta a frase.</a:t>
            </a:r>
          </a:p>
          <a:p>
            <a:pPr marL="0" indent="0" algn="just">
              <a:buNone/>
            </a:pPr>
            <a:r>
              <a:rPr lang="pt-BR" dirty="0"/>
              <a:t>EXEMPLOS: </a:t>
            </a:r>
          </a:p>
          <a:p>
            <a:pPr marL="457200" lvl="1" indent="0">
              <a:buNone/>
            </a:pPr>
            <a:r>
              <a:rPr lang="pt-BR" dirty="0"/>
              <a:t>- Quando sair de casa, não se esqueça de levar um casaco.</a:t>
            </a:r>
            <a:br>
              <a:rPr lang="pt-BR" dirty="0"/>
            </a:br>
            <a:r>
              <a:rPr lang="pt-BR" b="1" dirty="0"/>
              <a:t>Subentendido</a:t>
            </a:r>
            <a:r>
              <a:rPr lang="pt-BR" dirty="0"/>
              <a:t>: Está frio lá fora.</a:t>
            </a:r>
          </a:p>
          <a:p>
            <a:pPr marL="457200" lvl="1" indent="0">
              <a:buNone/>
            </a:pPr>
            <a:r>
              <a:rPr lang="pt-BR" dirty="0"/>
              <a:t>- Já tenho a garganta seca de tanto falar.</a:t>
            </a:r>
            <a:br>
              <a:rPr lang="pt-BR" dirty="0"/>
            </a:br>
            <a:r>
              <a:rPr lang="pt-BR" b="1" dirty="0"/>
              <a:t>Subentendidos</a:t>
            </a:r>
            <a:r>
              <a:rPr lang="pt-BR" dirty="0"/>
              <a:t>: Quero beber um copo de água ou quero parar de falar neste momento.</a:t>
            </a:r>
          </a:p>
          <a:p>
            <a:pPr marL="457200" lvl="1" indent="0">
              <a:buNone/>
            </a:pPr>
            <a:r>
              <a:rPr lang="pt-BR" dirty="0"/>
              <a:t>- Você vai a pé para casa agora?</a:t>
            </a:r>
            <a:br>
              <a:rPr lang="pt-BR" dirty="0"/>
            </a:br>
            <a:r>
              <a:rPr lang="pt-BR" b="1" dirty="0"/>
              <a:t>Subentendidos</a:t>
            </a:r>
            <a:r>
              <a:rPr lang="pt-BR" dirty="0"/>
              <a:t>: Eu posso lhe dar uma carona ou é perigoso andar a pé na rua a estas horas.</a:t>
            </a:r>
          </a:p>
          <a:p>
            <a:pPr marL="0" indent="0" algn="just">
              <a:buNone/>
            </a:pPr>
            <a:endParaRPr lang="pt-BR" dirty="0"/>
          </a:p>
        </p:txBody>
      </p:sp>
      <p:sp>
        <p:nvSpPr>
          <p:cNvPr id="4" name="Retângulo 3"/>
          <p:cNvSpPr/>
          <p:nvPr/>
        </p:nvSpPr>
        <p:spPr>
          <a:xfrm>
            <a:off x="0" y="487458"/>
            <a:ext cx="12192000" cy="646331"/>
          </a:xfrm>
          <a:prstGeom prst="rect">
            <a:avLst/>
          </a:prstGeom>
          <a:solidFill>
            <a:srgbClr val="00B0F0"/>
          </a:solidFill>
        </p:spPr>
        <p:txBody>
          <a:bodyPr wrap="square">
            <a:spAutoFit/>
          </a:bodyPr>
          <a:lstStyle/>
          <a:p>
            <a:pPr algn="ctr" fontAlgn="base"/>
            <a:r>
              <a:rPr lang="pt-BR" sz="3600" dirty="0"/>
              <a:t>SUBENTENDIDOS</a:t>
            </a:r>
            <a:endParaRPr lang="pt-BR" sz="3600" dirty="0"/>
          </a:p>
        </p:txBody>
      </p:sp>
    </p:spTree>
    <p:extLst>
      <p:ext uri="{BB962C8B-B14F-4D97-AF65-F5344CB8AC3E}">
        <p14:creationId xmlns:p14="http://schemas.microsoft.com/office/powerpoint/2010/main" val="889438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14329C0-BE9F-46F0-B647-B12F91FB9DD2}"/>
              </a:ext>
            </a:extLst>
          </p:cNvPr>
          <p:cNvSpPr>
            <a:spLocks noGrp="1"/>
          </p:cNvSpPr>
          <p:nvPr>
            <p:ph idx="1"/>
          </p:nvPr>
        </p:nvSpPr>
        <p:spPr>
          <a:xfrm>
            <a:off x="555321" y="1456955"/>
            <a:ext cx="10798479" cy="4720008"/>
          </a:xfrm>
        </p:spPr>
        <p:txBody>
          <a:bodyPr>
            <a:normAutofit fontScale="92500" lnSpcReduction="10000"/>
          </a:bodyPr>
          <a:lstStyle/>
          <a:p>
            <a:pPr marL="0" indent="0" algn="just">
              <a:buNone/>
            </a:pPr>
            <a:r>
              <a:rPr lang="pt-BR" dirty="0"/>
              <a:t>Os subentendidos são insinuações, informações escondidas, dependentes da interpretação do leitor. Não possuem marca linguística, </a:t>
            </a:r>
            <a:r>
              <a:rPr lang="pt-BR" b="1" dirty="0"/>
              <a:t>sendo deduzidos através do contexto comunicacional e do conhecimento que os destinatários têm do mundo</a:t>
            </a:r>
            <a:r>
              <a:rPr lang="pt-BR" dirty="0"/>
              <a:t>. Podem ser ou não verdadeiros e podem ser facilmente negados, visto serem unicamente da responsabilidade de quem interpreta a frase.</a:t>
            </a:r>
          </a:p>
          <a:p>
            <a:pPr marL="0" indent="0" algn="just">
              <a:buNone/>
            </a:pPr>
            <a:r>
              <a:rPr lang="pt-BR" dirty="0"/>
              <a:t>EXEMPLOS: </a:t>
            </a:r>
          </a:p>
          <a:p>
            <a:pPr marL="457200" lvl="1" indent="0">
              <a:buNone/>
            </a:pPr>
            <a:r>
              <a:rPr lang="pt-BR" dirty="0"/>
              <a:t>- Quando sair de casa, não se esqueça de levar um casaco.</a:t>
            </a:r>
            <a:br>
              <a:rPr lang="pt-BR" dirty="0"/>
            </a:br>
            <a:r>
              <a:rPr lang="pt-BR" b="1" dirty="0"/>
              <a:t>Subentendido</a:t>
            </a:r>
            <a:r>
              <a:rPr lang="pt-BR" dirty="0"/>
              <a:t>: Está frio lá fora.</a:t>
            </a:r>
          </a:p>
          <a:p>
            <a:pPr marL="457200" lvl="1" indent="0">
              <a:buNone/>
            </a:pPr>
            <a:r>
              <a:rPr lang="pt-BR" dirty="0"/>
              <a:t>- Já tenho a garganta seca de tanto falar.</a:t>
            </a:r>
            <a:br>
              <a:rPr lang="pt-BR" dirty="0"/>
            </a:br>
            <a:r>
              <a:rPr lang="pt-BR" b="1" dirty="0"/>
              <a:t>Subentendidos</a:t>
            </a:r>
            <a:r>
              <a:rPr lang="pt-BR" dirty="0"/>
              <a:t>: Quero beber um copo de água ou quero parar de falar neste momento.</a:t>
            </a:r>
          </a:p>
          <a:p>
            <a:pPr marL="457200" lvl="1" indent="0">
              <a:buNone/>
            </a:pPr>
            <a:r>
              <a:rPr lang="pt-BR" dirty="0"/>
              <a:t>- Você vai a pé para casa agora?</a:t>
            </a:r>
            <a:br>
              <a:rPr lang="pt-BR" dirty="0"/>
            </a:br>
            <a:r>
              <a:rPr lang="pt-BR" b="1" dirty="0"/>
              <a:t>Subentendidos</a:t>
            </a:r>
            <a:r>
              <a:rPr lang="pt-BR" dirty="0"/>
              <a:t>: Eu posso lhe dar uma carona ou é perigoso andar a pé na rua a estas horas.</a:t>
            </a:r>
          </a:p>
          <a:p>
            <a:pPr marL="0" indent="0" algn="just">
              <a:buNone/>
            </a:pPr>
            <a:endParaRPr lang="pt-BR" dirty="0"/>
          </a:p>
        </p:txBody>
      </p:sp>
      <p:sp>
        <p:nvSpPr>
          <p:cNvPr id="4" name="Retângulo 3"/>
          <p:cNvSpPr/>
          <p:nvPr/>
        </p:nvSpPr>
        <p:spPr>
          <a:xfrm>
            <a:off x="0" y="487458"/>
            <a:ext cx="12192000" cy="646331"/>
          </a:xfrm>
          <a:prstGeom prst="rect">
            <a:avLst/>
          </a:prstGeom>
          <a:solidFill>
            <a:srgbClr val="00B0F0"/>
          </a:solidFill>
        </p:spPr>
        <p:txBody>
          <a:bodyPr wrap="square">
            <a:spAutoFit/>
          </a:bodyPr>
          <a:lstStyle/>
          <a:p>
            <a:pPr algn="ctr" fontAlgn="base"/>
            <a:r>
              <a:rPr lang="pt-BR" sz="3600" dirty="0"/>
              <a:t>SUBENTENDIDOS</a:t>
            </a:r>
            <a:endParaRPr lang="pt-BR" sz="3600" dirty="0"/>
          </a:p>
        </p:txBody>
      </p:sp>
    </p:spTree>
    <p:extLst>
      <p:ext uri="{BB962C8B-B14F-4D97-AF65-F5344CB8AC3E}">
        <p14:creationId xmlns:p14="http://schemas.microsoft.com/office/powerpoint/2010/main" val="3962978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F9E8E8-5240-4C92-BB2B-01FD58656697}"/>
              </a:ext>
            </a:extLst>
          </p:cNvPr>
          <p:cNvSpPr>
            <a:spLocks noGrp="1"/>
          </p:cNvSpPr>
          <p:nvPr>
            <p:ph type="title"/>
          </p:nvPr>
        </p:nvSpPr>
        <p:spPr>
          <a:xfrm>
            <a:off x="149268" y="102589"/>
            <a:ext cx="10798479" cy="1354366"/>
          </a:xfrm>
        </p:spPr>
        <p:txBody>
          <a:bodyPr/>
          <a:lstStyle/>
          <a:p>
            <a:r>
              <a:rPr lang="pt-BR" dirty="0"/>
              <a:t>PRESSUPOSTO E SUBENTENDIDO</a:t>
            </a:r>
          </a:p>
        </p:txBody>
      </p:sp>
      <p:pic>
        <p:nvPicPr>
          <p:cNvPr id="1026" name="Picture 2" descr="Image result for subentendido tirinha">
            <a:extLst>
              <a:ext uri="{FF2B5EF4-FFF2-40B4-BE49-F238E27FC236}">
                <a16:creationId xmlns:a16="http://schemas.microsoft.com/office/drawing/2014/main" id="{6301126A-0999-4DD2-BDA1-1DDA2A379F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062" r="36321"/>
          <a:stretch/>
        </p:blipFill>
        <p:spPr bwMode="auto">
          <a:xfrm>
            <a:off x="2757199" y="1369335"/>
            <a:ext cx="6677602" cy="5821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812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F96B7C-F3CF-45A2-97F8-4CD6E28911B5}" type="slidenum">
              <a:rPr lang="pt-BR" altLang="pt-BR">
                <a:solidFill>
                  <a:srgbClr val="045C75"/>
                </a:solidFill>
                <a:latin typeface="Calibri" panose="020F0502020204030204" pitchFamily="34" charset="0"/>
              </a:rPr>
              <a:pPr eaLnBrk="1" hangingPunct="1"/>
              <a:t>2</a:t>
            </a:fld>
            <a:endParaRPr lang="pt-BR" altLang="pt-BR">
              <a:solidFill>
                <a:srgbClr val="045C75"/>
              </a:solidFill>
              <a:latin typeface="Calibri" panose="020F0502020204030204" pitchFamily="34" charset="0"/>
            </a:endParaRPr>
          </a:p>
        </p:txBody>
      </p:sp>
      <p:cxnSp>
        <p:nvCxnSpPr>
          <p:cNvPr id="6" name="Conector reto 5"/>
          <p:cNvCxnSpPr/>
          <p:nvPr/>
        </p:nvCxnSpPr>
        <p:spPr>
          <a:xfrm>
            <a:off x="2809875" y="1676261"/>
            <a:ext cx="671512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to 9"/>
          <p:cNvCxnSpPr/>
          <p:nvPr/>
        </p:nvCxnSpPr>
        <p:spPr>
          <a:xfrm rot="5400000">
            <a:off x="5345114" y="1963739"/>
            <a:ext cx="1500187" cy="1587"/>
          </a:xfrm>
          <a:prstGeom prst="line">
            <a:avLst/>
          </a:prstGeom>
        </p:spPr>
        <p:style>
          <a:lnRef idx="1">
            <a:schemeClr val="accent1"/>
          </a:lnRef>
          <a:fillRef idx="0">
            <a:schemeClr val="accent1"/>
          </a:fillRef>
          <a:effectRef idx="0">
            <a:schemeClr val="accent1"/>
          </a:effectRef>
          <a:fontRef idx="minor">
            <a:schemeClr val="tx1"/>
          </a:fontRef>
        </p:style>
      </p:cxnSp>
      <p:sp>
        <p:nvSpPr>
          <p:cNvPr id="11" name="Fluxograma: Conector 10"/>
          <p:cNvSpPr/>
          <p:nvPr/>
        </p:nvSpPr>
        <p:spPr>
          <a:xfrm>
            <a:off x="4595814" y="2428876"/>
            <a:ext cx="3000375" cy="25003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CONHECIMENTO  DO CONTEXTO  SÓCIO-HISTÓRIO-CULTURAL</a:t>
            </a:r>
          </a:p>
        </p:txBody>
      </p:sp>
      <p:sp>
        <p:nvSpPr>
          <p:cNvPr id="13" name="Fluxograma: Conector 12"/>
          <p:cNvSpPr/>
          <p:nvPr/>
        </p:nvSpPr>
        <p:spPr>
          <a:xfrm>
            <a:off x="1881188" y="2428876"/>
            <a:ext cx="2571750" cy="19288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CONHECIMENTO DO SISTEMA </a:t>
            </a:r>
            <a:r>
              <a:rPr lang="pt-BR" dirty="0" smtClean="0"/>
              <a:t>LINGUÍSTICO</a:t>
            </a:r>
            <a:endParaRPr lang="pt-BR" dirty="0"/>
          </a:p>
        </p:txBody>
      </p:sp>
      <p:sp>
        <p:nvSpPr>
          <p:cNvPr id="14" name="Fluxograma: Conector 13"/>
          <p:cNvSpPr/>
          <p:nvPr/>
        </p:nvSpPr>
        <p:spPr>
          <a:xfrm>
            <a:off x="7881938" y="2428875"/>
            <a:ext cx="2571750" cy="178593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CONHECIMENTO DOS MECANISMOS DE PRODUÇÃO DE SENTIDO</a:t>
            </a:r>
          </a:p>
        </p:txBody>
      </p:sp>
      <p:cxnSp>
        <p:nvCxnSpPr>
          <p:cNvPr id="16" name="Conector de seta reta 15"/>
          <p:cNvCxnSpPr/>
          <p:nvPr/>
        </p:nvCxnSpPr>
        <p:spPr>
          <a:xfrm rot="5400000">
            <a:off x="9204326" y="2106613"/>
            <a:ext cx="64293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ector de seta reta 16"/>
          <p:cNvCxnSpPr/>
          <p:nvPr/>
        </p:nvCxnSpPr>
        <p:spPr>
          <a:xfrm rot="5400000">
            <a:off x="2489201" y="2106613"/>
            <a:ext cx="64293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tângulo 11"/>
          <p:cNvSpPr/>
          <p:nvPr/>
        </p:nvSpPr>
        <p:spPr>
          <a:xfrm>
            <a:off x="409631" y="243359"/>
            <a:ext cx="11163669" cy="646331"/>
          </a:xfrm>
          <a:prstGeom prst="rect">
            <a:avLst/>
          </a:prstGeom>
          <a:solidFill>
            <a:srgbClr val="00B0F0"/>
          </a:solidFill>
        </p:spPr>
        <p:txBody>
          <a:bodyPr wrap="square">
            <a:spAutoFit/>
          </a:bodyPr>
          <a:lstStyle/>
          <a:p>
            <a:pPr algn="ctr" fontAlgn="base"/>
            <a:r>
              <a:rPr lang="pt-BR" altLang="pt-BR" sz="3600" dirty="0"/>
              <a:t>COMPREENSÃO E INTERPRETAÇÃO TEXTUAL</a:t>
            </a:r>
            <a:endParaRPr lang="pt-BR" sz="3600" dirty="0"/>
          </a:p>
        </p:txBody>
      </p:sp>
    </p:spTree>
    <p:extLst>
      <p:ext uri="{BB962C8B-B14F-4D97-AF65-F5344CB8AC3E}">
        <p14:creationId xmlns:p14="http://schemas.microsoft.com/office/powerpoint/2010/main" val="369169794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34610" y="540142"/>
            <a:ext cx="11619914" cy="1754326"/>
          </a:xfrm>
          <a:prstGeom prst="rect">
            <a:avLst/>
          </a:prstGeom>
          <a:solidFill>
            <a:srgbClr val="00B0F0"/>
          </a:solidFill>
        </p:spPr>
        <p:txBody>
          <a:bodyPr wrap="square">
            <a:spAutoFit/>
          </a:bodyPr>
          <a:lstStyle/>
          <a:p>
            <a:pPr fontAlgn="base"/>
            <a:r>
              <a:rPr lang="pt-BR" sz="3600" b="1" dirty="0" smtClean="0">
                <a:solidFill>
                  <a:srgbClr val="000000"/>
                </a:solidFill>
                <a:latin typeface="PT Sans"/>
              </a:rPr>
              <a:t>COMO AS QUESTÕES DA PROVA DO ENEM?</a:t>
            </a:r>
          </a:p>
          <a:p>
            <a:pPr fontAlgn="base"/>
            <a:endParaRPr lang="pt-BR" sz="3600" b="1" dirty="0">
              <a:solidFill>
                <a:srgbClr val="000000"/>
              </a:solidFill>
              <a:latin typeface="PT Sans"/>
            </a:endParaRPr>
          </a:p>
          <a:p>
            <a:endParaRPr lang="pt-BR" sz="3600" dirty="0"/>
          </a:p>
        </p:txBody>
      </p:sp>
      <p:sp>
        <p:nvSpPr>
          <p:cNvPr id="3" name="Retângulo 2"/>
          <p:cNvSpPr/>
          <p:nvPr/>
        </p:nvSpPr>
        <p:spPr>
          <a:xfrm>
            <a:off x="314378" y="1785794"/>
            <a:ext cx="11619914" cy="3416320"/>
          </a:xfrm>
          <a:prstGeom prst="rect">
            <a:avLst/>
          </a:prstGeom>
          <a:solidFill>
            <a:schemeClr val="accent2">
              <a:lumMod val="40000"/>
              <a:lumOff val="60000"/>
            </a:schemeClr>
          </a:solidFill>
        </p:spPr>
        <p:txBody>
          <a:bodyPr wrap="square">
            <a:spAutoFit/>
          </a:bodyPr>
          <a:lstStyle/>
          <a:p>
            <a:pPr algn="just"/>
            <a:endParaRPr lang="pt-BR" sz="3600" dirty="0" smtClean="0"/>
          </a:p>
          <a:p>
            <a:pPr algn="just"/>
            <a:endParaRPr lang="pt-BR" sz="3600" dirty="0"/>
          </a:p>
          <a:p>
            <a:pPr algn="just"/>
            <a:r>
              <a:rPr lang="pt-BR" sz="3600" dirty="0" smtClean="0"/>
              <a:t>AS QUESTÕES SÃO DE MÚLTIPLA ESCOLHA, EM GERAL, DO TIPO </a:t>
            </a:r>
            <a:r>
              <a:rPr lang="pt-BR" sz="3600" b="1" dirty="0" smtClean="0">
                <a:solidFill>
                  <a:srgbClr val="0070C0"/>
                </a:solidFill>
              </a:rPr>
              <a:t>COMPLEMENTAÇÃO</a:t>
            </a:r>
            <a:r>
              <a:rPr lang="pt-BR" sz="3600" dirty="0" smtClean="0"/>
              <a:t>, ELABORADAS COM BASE NA TEORIA DE RESPOSTA AO ITEM (TRI).</a:t>
            </a:r>
            <a:endParaRPr lang="pt-BR" sz="3600" dirty="0"/>
          </a:p>
          <a:p>
            <a:pPr algn="just"/>
            <a:endParaRPr lang="pt-BR" sz="3600" dirty="0"/>
          </a:p>
        </p:txBody>
      </p:sp>
    </p:spTree>
    <p:extLst>
      <p:ext uri="{BB962C8B-B14F-4D97-AF65-F5344CB8AC3E}">
        <p14:creationId xmlns:p14="http://schemas.microsoft.com/office/powerpoint/2010/main" val="3309800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34610" y="1239967"/>
            <a:ext cx="11619914" cy="3970318"/>
          </a:xfrm>
          <a:prstGeom prst="rect">
            <a:avLst/>
          </a:prstGeom>
          <a:solidFill>
            <a:schemeClr val="accent2">
              <a:lumMod val="40000"/>
              <a:lumOff val="60000"/>
            </a:schemeClr>
          </a:solidFill>
        </p:spPr>
        <p:txBody>
          <a:bodyPr wrap="square">
            <a:spAutoFit/>
          </a:bodyPr>
          <a:lstStyle/>
          <a:p>
            <a:pPr algn="ctr"/>
            <a:r>
              <a:rPr lang="pt-BR" sz="3600" dirty="0" smtClean="0"/>
              <a:t>TODAS AS </a:t>
            </a:r>
            <a:r>
              <a:rPr lang="pt-BR" sz="3600" dirty="0" smtClean="0"/>
              <a:t>QUESTÕES DE MÚLTIPLA ESCOLHA TEM:</a:t>
            </a:r>
          </a:p>
          <a:p>
            <a:pPr algn="ctr"/>
            <a:endParaRPr lang="pt-BR" sz="3600" dirty="0"/>
          </a:p>
          <a:p>
            <a:pPr marL="742950" indent="-742950" algn="just">
              <a:buFont typeface="Arial" panose="020B0604020202020204" pitchFamily="34" charset="0"/>
              <a:buChar char="•"/>
            </a:pPr>
            <a:r>
              <a:rPr lang="pt-BR" sz="3600" dirty="0" smtClean="0"/>
              <a:t>Texto base</a:t>
            </a:r>
          </a:p>
          <a:p>
            <a:pPr marL="742950" indent="-742950" algn="just">
              <a:buFont typeface="Arial" panose="020B0604020202020204" pitchFamily="34" charset="0"/>
              <a:buChar char="•"/>
            </a:pPr>
            <a:r>
              <a:rPr lang="pt-BR" sz="3600" dirty="0" smtClean="0"/>
              <a:t>Enunciado</a:t>
            </a:r>
          </a:p>
          <a:p>
            <a:pPr marL="742950" indent="-742950" algn="just">
              <a:buFont typeface="Arial" panose="020B0604020202020204" pitchFamily="34" charset="0"/>
              <a:buChar char="•"/>
            </a:pPr>
            <a:r>
              <a:rPr lang="pt-BR" sz="3600" dirty="0" smtClean="0"/>
              <a:t>Alternativas (sempre cinco, de A </a:t>
            </a:r>
            <a:r>
              <a:rPr lang="pt-BR" sz="3600" dirty="0" err="1" smtClean="0"/>
              <a:t>a</a:t>
            </a:r>
            <a:r>
              <a:rPr lang="pt-BR" sz="3600" dirty="0" smtClean="0"/>
              <a:t> E), sendo quatro </a:t>
            </a:r>
            <a:r>
              <a:rPr lang="pt-BR" sz="3600" dirty="0" err="1" smtClean="0"/>
              <a:t>distratores</a:t>
            </a:r>
            <a:r>
              <a:rPr lang="pt-BR" sz="3600" dirty="0" smtClean="0"/>
              <a:t> e um gabarito.</a:t>
            </a:r>
          </a:p>
          <a:p>
            <a:pPr algn="just"/>
            <a:endParaRPr lang="pt-BR" sz="3600" dirty="0"/>
          </a:p>
        </p:txBody>
      </p:sp>
    </p:spTree>
    <p:extLst>
      <p:ext uri="{BB962C8B-B14F-4D97-AF65-F5344CB8AC3E}">
        <p14:creationId xmlns:p14="http://schemas.microsoft.com/office/powerpoint/2010/main" val="38447200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35695" y="109680"/>
            <a:ext cx="6434059" cy="6591371"/>
          </a:xfrm>
          <a:prstGeom prst="rect">
            <a:avLst/>
          </a:prstGeom>
        </p:spPr>
      </p:pic>
      <p:pic>
        <p:nvPicPr>
          <p:cNvPr id="3" name="Imagem 2"/>
          <p:cNvPicPr>
            <a:picLocks noChangeAspect="1"/>
          </p:cNvPicPr>
          <p:nvPr/>
        </p:nvPicPr>
        <p:blipFill>
          <a:blip r:embed="rId3"/>
          <a:stretch>
            <a:fillRect/>
          </a:stretch>
        </p:blipFill>
        <p:spPr>
          <a:xfrm>
            <a:off x="6569754" y="109680"/>
            <a:ext cx="5540725" cy="6591371"/>
          </a:xfrm>
          <a:prstGeom prst="rect">
            <a:avLst/>
          </a:prstGeom>
        </p:spPr>
      </p:pic>
    </p:spTree>
    <p:extLst>
      <p:ext uri="{BB962C8B-B14F-4D97-AF65-F5344CB8AC3E}">
        <p14:creationId xmlns:p14="http://schemas.microsoft.com/office/powerpoint/2010/main" val="12502096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025" name="Imagem 4" descr="mAFAL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4635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243841" y="2286049"/>
            <a:ext cx="12065390" cy="4809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pt-BR" altLang="pt-BR" sz="700" dirty="0">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endParaRPr lang="pt-BR" altLang="pt-BR" sz="700" dirty="0">
              <a:latin typeface="Arial" panose="020B0604020202020204" pitchFamily="34" charset="0"/>
              <a:ea typeface="Calibri" panose="020F0502020204030204" pitchFamily="34" charset="0"/>
            </a:endParaRPr>
          </a:p>
          <a:p>
            <a:pPr algn="ctr" eaLnBrk="0" fontAlgn="base" hangingPunct="0">
              <a:spcBef>
                <a:spcPct val="0"/>
              </a:spcBef>
              <a:spcAft>
                <a:spcPct val="0"/>
              </a:spcAft>
            </a:pPr>
            <a:endParaRPr lang="pt-BR" altLang="pt-BR" sz="1050" dirty="0">
              <a:latin typeface="Arial" panose="020B0604020202020204" pitchFamily="34" charset="0"/>
              <a:ea typeface="Calibri" panose="020F0502020204030204" pitchFamily="34" charset="0"/>
            </a:endParaRPr>
          </a:p>
          <a:p>
            <a:pPr algn="ctr" eaLnBrk="0" fontAlgn="base" hangingPunct="0">
              <a:spcBef>
                <a:spcPct val="0"/>
              </a:spcBef>
              <a:spcAft>
                <a:spcPct val="0"/>
              </a:spcAft>
            </a:pPr>
            <a:endParaRPr lang="pt-BR" altLang="pt-BR" sz="1050" dirty="0">
              <a:latin typeface="Arial" panose="020B0604020202020204" pitchFamily="34" charset="0"/>
              <a:ea typeface="Calibri" panose="020F0502020204030204" pitchFamily="34" charset="0"/>
            </a:endParaRPr>
          </a:p>
          <a:p>
            <a:pPr algn="ctr" eaLnBrk="0" fontAlgn="base" hangingPunct="0">
              <a:spcBef>
                <a:spcPct val="0"/>
              </a:spcBef>
              <a:spcAft>
                <a:spcPct val="0"/>
              </a:spcAft>
            </a:pPr>
            <a:r>
              <a:rPr lang="pt-BR" altLang="pt-BR" sz="1050" dirty="0">
                <a:latin typeface="Arial" panose="020B0604020202020204" pitchFamily="34" charset="0"/>
                <a:ea typeface="Calibri" panose="020F0502020204030204" pitchFamily="34" charset="0"/>
              </a:rPr>
              <a:t>Dispon</a:t>
            </a:r>
            <a:r>
              <a:rPr lang="pt-BR" altLang="pt-BR" sz="1050" dirty="0">
                <a:latin typeface="Cambria" panose="02040503050406030204" pitchFamily="18" charset="0"/>
                <a:ea typeface="Calibri" panose="020F0502020204030204" pitchFamily="34" charset="0"/>
              </a:rPr>
              <a:t>í</a:t>
            </a:r>
            <a:r>
              <a:rPr lang="pt-BR" altLang="pt-BR" sz="1050" dirty="0">
                <a:latin typeface="Arial" panose="020B0604020202020204" pitchFamily="34" charset="0"/>
                <a:ea typeface="Calibri" panose="020F0502020204030204" pitchFamily="34" charset="0"/>
              </a:rPr>
              <a:t>vel em: &lt;</a:t>
            </a:r>
            <a:r>
              <a:rPr lang="pt-BR" altLang="pt-BR" sz="1050" dirty="0">
                <a:latin typeface="Arial" panose="020B0604020202020204" pitchFamily="34" charset="0"/>
                <a:ea typeface="Calibri" panose="020F0502020204030204" pitchFamily="34" charset="0"/>
                <a:hlinkClick r:id="rId3"/>
              </a:rPr>
              <a:t>http://kdimagens.com/imagem/matando-moscas-de-uma-forma-mais-consciente-849</a:t>
            </a:r>
            <a:r>
              <a:rPr lang="pt-BR" altLang="pt-BR" sz="1050" dirty="0">
                <a:latin typeface="Arial" panose="020B0604020202020204" pitchFamily="34" charset="0"/>
                <a:ea typeface="Calibri" panose="020F0502020204030204" pitchFamily="34" charset="0"/>
              </a:rPr>
              <a:t>&gt;. Acesso em: 28 de fevereiro de 2018.</a:t>
            </a:r>
            <a:endParaRPr lang="pt-BR" altLang="pt-BR" sz="1100" dirty="0"/>
          </a:p>
          <a:p>
            <a:pPr eaLnBrk="0" fontAlgn="base" hangingPunct="0">
              <a:spcBef>
                <a:spcPct val="0"/>
              </a:spcBef>
              <a:spcAft>
                <a:spcPct val="0"/>
              </a:spcAft>
            </a:pPr>
            <a:endParaRPr lang="pt-BR" altLang="pt-BR" sz="1000" dirty="0">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endParaRPr lang="pt-BR" altLang="pt-BR" sz="1000" dirty="0">
              <a:latin typeface="Arial" panose="020B0604020202020204" pitchFamily="34" charset="0"/>
              <a:ea typeface="Calibri" panose="020F0502020204030204" pitchFamily="34" charset="0"/>
            </a:endParaRPr>
          </a:p>
          <a:p>
            <a:pPr eaLnBrk="0" fontAlgn="base" hangingPunct="0">
              <a:spcBef>
                <a:spcPct val="0"/>
              </a:spcBef>
              <a:spcAft>
                <a:spcPct val="0"/>
              </a:spcAft>
            </a:pPr>
            <a:endParaRPr lang="pt-BR" altLang="pt-BR" sz="1000" dirty="0">
              <a:latin typeface="Arial" panose="020B0604020202020204" pitchFamily="34" charset="0"/>
              <a:ea typeface="Calibri" panose="020F0502020204030204" pitchFamily="34" charset="0"/>
              <a:cs typeface="Arial" panose="020B0604020202020204" pitchFamily="34" charset="0"/>
            </a:endParaRPr>
          </a:p>
          <a:p>
            <a:pPr algn="just" eaLnBrk="0" fontAlgn="base" hangingPunct="0">
              <a:spcBef>
                <a:spcPct val="0"/>
              </a:spcBef>
              <a:spcAft>
                <a:spcPct val="0"/>
              </a:spcAft>
            </a:pPr>
            <a:r>
              <a:rPr lang="pt-BR" altLang="pt-BR" sz="2100" dirty="0">
                <a:ea typeface="Calibri" panose="020F0502020204030204" pitchFamily="34" charset="0"/>
              </a:rPr>
              <a:t>Com base na tirinha acima, é possível inferir que</a:t>
            </a:r>
          </a:p>
          <a:p>
            <a:pPr algn="just" eaLnBrk="0" fontAlgn="base" hangingPunct="0">
              <a:spcBef>
                <a:spcPct val="0"/>
              </a:spcBef>
              <a:spcAft>
                <a:spcPct val="0"/>
              </a:spcAft>
            </a:pPr>
            <a:endParaRPr lang="pt-BR" altLang="pt-BR" sz="2100" dirty="0"/>
          </a:p>
          <a:p>
            <a:pPr algn="just" eaLnBrk="0" fontAlgn="base" hangingPunct="0">
              <a:spcBef>
                <a:spcPct val="0"/>
              </a:spcBef>
              <a:spcAft>
                <a:spcPct val="0"/>
              </a:spcAft>
            </a:pPr>
            <a:r>
              <a:rPr lang="pt-BR" altLang="pt-BR" sz="2100" b="1" dirty="0">
                <a:ea typeface="Calibri" panose="020F0502020204030204" pitchFamily="34" charset="0"/>
              </a:rPr>
              <a:t>(A) </a:t>
            </a:r>
            <a:r>
              <a:rPr lang="pt-BR" altLang="pt-BR" sz="2100" dirty="0">
                <a:ea typeface="Calibri" panose="020F0502020204030204" pitchFamily="34" charset="0"/>
              </a:rPr>
              <a:t>A afirmação de Mafalda em relação ao inseto não ter ficado triste em deixar o mundo se deu por causa do panorama mundial transmitido pelo rádio.  </a:t>
            </a:r>
            <a:endParaRPr lang="pt-BR" altLang="pt-BR" sz="2100" dirty="0"/>
          </a:p>
          <a:p>
            <a:pPr algn="just" eaLnBrk="0" fontAlgn="base" hangingPunct="0">
              <a:spcBef>
                <a:spcPct val="0"/>
              </a:spcBef>
              <a:spcAft>
                <a:spcPct val="0"/>
              </a:spcAft>
            </a:pPr>
            <a:r>
              <a:rPr lang="pt-BR" altLang="pt-BR" sz="2100" b="1" dirty="0">
                <a:ea typeface="Calibri" panose="020F0502020204030204" pitchFamily="34" charset="0"/>
              </a:rPr>
              <a:t>(B)</a:t>
            </a:r>
            <a:r>
              <a:rPr lang="pt-BR" altLang="pt-BR" sz="2100" dirty="0">
                <a:ea typeface="Calibri" panose="020F0502020204030204" pitchFamily="34" charset="0"/>
              </a:rPr>
              <a:t> A afirmação de Mafalda de que o inseto não ficou triste em deixar o mundo se deu por conta do veneno utilizado pela personagem.</a:t>
            </a:r>
            <a:endParaRPr lang="pt-BR" altLang="pt-BR" sz="2100" dirty="0"/>
          </a:p>
          <a:p>
            <a:pPr algn="just" eaLnBrk="0" fontAlgn="base" hangingPunct="0">
              <a:spcBef>
                <a:spcPct val="0"/>
              </a:spcBef>
              <a:spcAft>
                <a:spcPct val="0"/>
              </a:spcAft>
            </a:pPr>
            <a:r>
              <a:rPr lang="pt-BR" altLang="pt-BR" sz="2100" b="1" dirty="0">
                <a:ea typeface="Calibri" panose="020F0502020204030204" pitchFamily="34" charset="0"/>
              </a:rPr>
              <a:t>(C)</a:t>
            </a:r>
            <a:r>
              <a:rPr lang="pt-BR" altLang="pt-BR" sz="2100" dirty="0">
                <a:ea typeface="Calibri" panose="020F0502020204030204" pitchFamily="34" charset="0"/>
              </a:rPr>
              <a:t> A personagem se preocupa em dar uma morte menos dolorosa ao inseto e por isso troca de instrumento para essa ação.</a:t>
            </a:r>
            <a:endParaRPr lang="pt-BR" altLang="pt-BR" sz="2100" dirty="0"/>
          </a:p>
          <a:p>
            <a:pPr algn="just" eaLnBrk="0" fontAlgn="base" hangingPunct="0">
              <a:spcBef>
                <a:spcPct val="0"/>
              </a:spcBef>
              <a:spcAft>
                <a:spcPct val="0"/>
              </a:spcAft>
            </a:pPr>
            <a:r>
              <a:rPr lang="pt-BR" altLang="pt-BR" sz="2100" b="1" dirty="0">
                <a:ea typeface="Calibri" panose="020F0502020204030204" pitchFamily="34" charset="0"/>
              </a:rPr>
              <a:t>(D)</a:t>
            </a:r>
            <a:r>
              <a:rPr lang="pt-BR" altLang="pt-BR" sz="2100" dirty="0">
                <a:ea typeface="Calibri" panose="020F0502020204030204" pitchFamily="34" charset="0"/>
              </a:rPr>
              <a:t> O sentido da tirinha se dá no terceiro quadrinho, onde Mafalda mata a mosca.</a:t>
            </a:r>
            <a:endParaRPr lang="pt-BR" altLang="pt-BR" sz="2100" dirty="0"/>
          </a:p>
          <a:p>
            <a:pPr algn="just" eaLnBrk="0" fontAlgn="base" hangingPunct="0">
              <a:spcBef>
                <a:spcPct val="0"/>
              </a:spcBef>
              <a:spcAft>
                <a:spcPct val="0"/>
              </a:spcAft>
            </a:pPr>
            <a:r>
              <a:rPr lang="pt-BR" altLang="pt-BR" sz="2100" b="1" dirty="0">
                <a:ea typeface="Calibri" panose="020F0502020204030204" pitchFamily="34" charset="0"/>
              </a:rPr>
              <a:t>(E)</a:t>
            </a:r>
            <a:r>
              <a:rPr lang="pt-BR" altLang="pt-BR" sz="2100" dirty="0">
                <a:ea typeface="Calibri" panose="020F0502020204030204" pitchFamily="34" charset="0"/>
              </a:rPr>
              <a:t> A tirinha não teria sentido sem o primeiro quadrinho.</a:t>
            </a:r>
            <a:endParaRPr lang="pt-BR" altLang="pt-BR" sz="2100" dirty="0"/>
          </a:p>
          <a:p>
            <a:pPr algn="just" eaLnBrk="0" fontAlgn="base" hangingPunct="0">
              <a:spcBef>
                <a:spcPct val="0"/>
              </a:spcBef>
              <a:spcAft>
                <a:spcPct val="0"/>
              </a:spcAft>
            </a:pPr>
            <a:endParaRPr lang="pt-BR" altLang="pt-BR" sz="2100" dirty="0"/>
          </a:p>
        </p:txBody>
      </p:sp>
    </p:spTree>
    <p:extLst>
      <p:ext uri="{BB962C8B-B14F-4D97-AF65-F5344CB8AC3E}">
        <p14:creationId xmlns:p14="http://schemas.microsoft.com/office/powerpoint/2010/main" val="20139656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6073254" y="534564"/>
            <a:ext cx="5991367" cy="5755422"/>
          </a:xfrm>
          <a:prstGeom prst="rect">
            <a:avLst/>
          </a:prstGeom>
          <a:solidFill>
            <a:schemeClr val="accent2">
              <a:lumMod val="40000"/>
              <a:lumOff val="60000"/>
            </a:schemeClr>
          </a:solidFill>
        </p:spPr>
        <p:txBody>
          <a:bodyPr wrap="square">
            <a:spAutoFit/>
          </a:bodyPr>
          <a:lstStyle/>
          <a:p>
            <a:r>
              <a:rPr lang="pt-BR" sz="2400" dirty="0"/>
              <a:t>Sendo assim, a tirinha </a:t>
            </a:r>
            <a:r>
              <a:rPr lang="pt-BR" sz="2400" dirty="0" smtClean="0"/>
              <a:t>expressa </a:t>
            </a:r>
            <a:endParaRPr lang="pt-BR" sz="700" dirty="0" smtClean="0"/>
          </a:p>
          <a:p>
            <a:endParaRPr lang="pt-BR" sz="2400" dirty="0"/>
          </a:p>
          <a:p>
            <a:pPr algn="just"/>
            <a:r>
              <a:rPr lang="pt-BR" sz="2000" b="1" dirty="0" smtClean="0"/>
              <a:t>(</a:t>
            </a:r>
            <a:r>
              <a:rPr lang="pt-BR" sz="2000" b="1" dirty="0"/>
              <a:t>A)</a:t>
            </a:r>
            <a:r>
              <a:rPr lang="pt-BR" sz="2000" dirty="0"/>
              <a:t> uma crítica contra a crença de que a TV atrofia a imaginação das crianças, visto que imaginação fértil da personagem Mafalda está representada por uma cratera na lua, no terceiro quadrinho.  </a:t>
            </a:r>
          </a:p>
          <a:p>
            <a:pPr algn="just"/>
            <a:r>
              <a:rPr lang="pt-BR" sz="2000" b="1" dirty="0"/>
              <a:t>(B)</a:t>
            </a:r>
            <a:r>
              <a:rPr lang="pt-BR" sz="2000" dirty="0"/>
              <a:t> o poder que a televisão tem de atrofiar a imaginação das crianças, uma vez que a personagem Mafalda demonstra não possuir imaginação alguma nos quadrinhos.</a:t>
            </a:r>
          </a:p>
          <a:p>
            <a:pPr algn="just"/>
            <a:r>
              <a:rPr lang="pt-BR" sz="2000" b="1" dirty="0"/>
              <a:t>(C)</a:t>
            </a:r>
            <a:r>
              <a:rPr lang="pt-BR" sz="2000" dirty="0"/>
              <a:t> a evidencia de que, se Mafalda não assistisse tanta TV, ela poderia prestar mais atenção aos problemas a sua volta, como o buraco na calçada.</a:t>
            </a:r>
          </a:p>
          <a:p>
            <a:pPr algn="just"/>
            <a:r>
              <a:rPr lang="pt-BR" sz="2000" b="1" dirty="0"/>
              <a:t>(D)</a:t>
            </a:r>
            <a:r>
              <a:rPr lang="pt-BR" sz="2000" dirty="0"/>
              <a:t> a dúvida de Mafalda em relação a assistir televisão, visto que a personagem demonstra não saber se isso é verdade, no último quadrinho.</a:t>
            </a:r>
          </a:p>
          <a:p>
            <a:pPr algn="just"/>
            <a:r>
              <a:rPr lang="pt-BR" sz="2000" b="1" dirty="0"/>
              <a:t>(E)</a:t>
            </a:r>
            <a:r>
              <a:rPr lang="pt-BR" sz="2000" dirty="0"/>
              <a:t> a falha nos programas transmitidos pelas emissoras de TV, que podem atrofiar a imaginação das crianças</a:t>
            </a:r>
            <a:r>
              <a:rPr lang="pt-BR" sz="2000" dirty="0" smtClean="0"/>
              <a:t>.</a:t>
            </a:r>
            <a:endParaRPr lang="pt-BR" sz="5400" dirty="0"/>
          </a:p>
        </p:txBody>
      </p:sp>
      <p:pic>
        <p:nvPicPr>
          <p:cNvPr id="3" name="Imagem 2"/>
          <p:cNvPicPr>
            <a:picLocks noChangeAspect="1"/>
          </p:cNvPicPr>
          <p:nvPr/>
        </p:nvPicPr>
        <p:blipFill>
          <a:blip r:embed="rId2"/>
          <a:stretch>
            <a:fillRect/>
          </a:stretch>
        </p:blipFill>
        <p:spPr>
          <a:xfrm>
            <a:off x="179269" y="54660"/>
            <a:ext cx="5893985" cy="6715230"/>
          </a:xfrm>
          <a:prstGeom prst="rect">
            <a:avLst/>
          </a:prstGeom>
        </p:spPr>
      </p:pic>
    </p:spTree>
    <p:extLst>
      <p:ext uri="{BB962C8B-B14F-4D97-AF65-F5344CB8AC3E}">
        <p14:creationId xmlns:p14="http://schemas.microsoft.com/office/powerpoint/2010/main" val="2928010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730304"/>
          </a:xfrm>
          <a:prstGeom prst="rect">
            <a:avLst/>
          </a:prstGeom>
        </p:spPr>
        <p:txBody>
          <a:bodyPr wrap="square">
            <a:spAutoFit/>
          </a:bodyPr>
          <a:lstStyle/>
          <a:p>
            <a:pPr algn="just">
              <a:lnSpc>
                <a:spcPct val="105000"/>
              </a:lnSpc>
              <a:spcAft>
                <a:spcPts val="1000"/>
              </a:spcAft>
            </a:pPr>
            <a:r>
              <a:rPr lang="en-US" sz="1600" dirty="0">
                <a:latin typeface="Arial" panose="020B0604020202020204" pitchFamily="34" charset="0"/>
                <a:ea typeface="Calibri" panose="020F0502020204030204" pitchFamily="34" charset="0"/>
                <a:cs typeface="Times New Roman" panose="02020603050405020304" pitchFamily="18" charset="0"/>
              </a:rPr>
              <a:t>O </a:t>
            </a:r>
            <a:r>
              <a:rPr lang="en-US" sz="1600" dirty="0" err="1">
                <a:latin typeface="Arial" panose="020B0604020202020204" pitchFamily="34" charset="0"/>
                <a:ea typeface="Calibri" panose="020F0502020204030204" pitchFamily="34" charset="0"/>
                <a:cs typeface="Times New Roman" panose="02020603050405020304" pitchFamily="18" charset="0"/>
              </a:rPr>
              <a:t>Sindicato</a:t>
            </a:r>
            <a:r>
              <a:rPr lang="en-US" sz="1600" dirty="0">
                <a:latin typeface="Arial" panose="020B0604020202020204" pitchFamily="34" charset="0"/>
                <a:ea typeface="Calibri" panose="020F0502020204030204" pitchFamily="34" charset="0"/>
                <a:cs typeface="Times New Roman" panose="02020603050405020304" pitchFamily="18" charset="0"/>
              </a:rPr>
              <a:t> das </a:t>
            </a:r>
            <a:r>
              <a:rPr lang="en-US" sz="1600" dirty="0" err="1">
                <a:latin typeface="Arial" panose="020B0604020202020204" pitchFamily="34" charset="0"/>
                <a:ea typeface="Calibri" panose="020F0502020204030204" pitchFamily="34" charset="0"/>
                <a:cs typeface="Times New Roman" panose="02020603050405020304" pitchFamily="18" charset="0"/>
              </a:rPr>
              <a:t>Indústrias</a:t>
            </a:r>
            <a:r>
              <a:rPr lang="en-US" sz="1600" dirty="0">
                <a:latin typeface="Arial" panose="020B0604020202020204" pitchFamily="34" charset="0"/>
                <a:ea typeface="Calibri" panose="020F0502020204030204" pitchFamily="34" charset="0"/>
                <a:cs typeface="Times New Roman" panose="02020603050405020304" pitchFamily="18" charset="0"/>
              </a:rPr>
              <a:t> da Carne e </a:t>
            </a:r>
            <a:r>
              <a:rPr lang="en-US" sz="1600" dirty="0" err="1">
                <a:latin typeface="Arial" panose="020B0604020202020204" pitchFamily="34" charset="0"/>
                <a:ea typeface="Calibri" panose="020F0502020204030204" pitchFamily="34" charset="0"/>
                <a:cs typeface="Times New Roman" panose="02020603050405020304" pitchFamily="18" charset="0"/>
              </a:rPr>
              <a:t>Derivados</a:t>
            </a:r>
            <a:r>
              <a:rPr lang="en-US" sz="1600" dirty="0">
                <a:latin typeface="Arial" panose="020B0604020202020204" pitchFamily="34" charset="0"/>
                <a:ea typeface="Calibri" panose="020F0502020204030204" pitchFamily="34" charset="0"/>
                <a:cs typeface="Times New Roman" panose="02020603050405020304" pitchFamily="18" charset="0"/>
              </a:rPr>
              <a:t> e </a:t>
            </a:r>
            <a:r>
              <a:rPr lang="en-US" sz="1600" dirty="0" err="1">
                <a:latin typeface="Arial" panose="020B0604020202020204" pitchFamily="34" charset="0"/>
                <a:ea typeface="Calibri" panose="020F0502020204030204" pitchFamily="34" charset="0"/>
                <a:cs typeface="Times New Roman" panose="02020603050405020304" pitchFamily="18" charset="0"/>
              </a:rPr>
              <a:t>os</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produtores</a:t>
            </a:r>
            <a:r>
              <a:rPr lang="en-US" sz="1600" dirty="0">
                <a:latin typeface="Arial" panose="020B0604020202020204" pitchFamily="34" charset="0"/>
                <a:ea typeface="Calibri" panose="020F0502020204030204" pitchFamily="34" charset="0"/>
                <a:cs typeface="Times New Roman" panose="02020603050405020304" pitchFamily="18" charset="0"/>
              </a:rPr>
              <a:t> de </a:t>
            </a:r>
            <a:r>
              <a:rPr lang="en-US" sz="1600" dirty="0" err="1">
                <a:latin typeface="Arial" panose="020B0604020202020204" pitchFamily="34" charset="0"/>
                <a:ea typeface="Calibri" panose="020F0502020204030204" pitchFamily="34" charset="0"/>
                <a:cs typeface="Times New Roman" panose="02020603050405020304" pitchFamily="18" charset="0"/>
              </a:rPr>
              <a:t>aves</a:t>
            </a:r>
            <a:r>
              <a:rPr lang="en-US" sz="1600" dirty="0">
                <a:latin typeface="Arial" panose="020B0604020202020204" pitchFamily="34" charset="0"/>
                <a:ea typeface="Calibri" panose="020F0502020204030204" pitchFamily="34" charset="0"/>
                <a:cs typeface="Times New Roman" panose="02020603050405020304" pitchFamily="18" charset="0"/>
              </a:rPr>
              <a:t> de Santa Catarina </a:t>
            </a:r>
            <a:r>
              <a:rPr lang="en-US" sz="1600" dirty="0" err="1">
                <a:latin typeface="Arial" panose="020B0604020202020204" pitchFamily="34" charset="0"/>
                <a:ea typeface="Calibri" panose="020F0502020204030204" pitchFamily="34" charset="0"/>
                <a:cs typeface="Times New Roman" panose="02020603050405020304" pitchFamily="18" charset="0"/>
              </a:rPr>
              <a:t>divulgaram</a:t>
            </a:r>
            <a:r>
              <a:rPr lang="en-US" sz="1600" dirty="0">
                <a:latin typeface="Arial" panose="020B0604020202020204" pitchFamily="34" charset="0"/>
                <a:ea typeface="Calibri" panose="020F0502020204030204" pitchFamily="34" charset="0"/>
                <a:cs typeface="Times New Roman" panose="02020603050405020304" pitchFamily="18" charset="0"/>
              </a:rPr>
              <a:t> nota </a:t>
            </a:r>
            <a:r>
              <a:rPr lang="en-US" sz="1600" dirty="0" err="1">
                <a:latin typeface="Arial" panose="020B0604020202020204" pitchFamily="34" charset="0"/>
                <a:ea typeface="Calibri" panose="020F0502020204030204" pitchFamily="34" charset="0"/>
                <a:cs typeface="Times New Roman" panose="02020603050405020304" pitchFamily="18" charset="0"/>
              </a:rPr>
              <a:t>nesta</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quinta-feira</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dia</a:t>
            </a:r>
            <a:r>
              <a:rPr lang="en-US" sz="1600" dirty="0">
                <a:latin typeface="Arial" panose="020B0604020202020204" pitchFamily="34" charset="0"/>
                <a:ea typeface="Calibri" panose="020F0502020204030204" pitchFamily="34" charset="0"/>
                <a:cs typeface="Times New Roman" panose="02020603050405020304" pitchFamily="18" charset="0"/>
              </a:rPr>
              <a:t> 24, </a:t>
            </a:r>
            <a:r>
              <a:rPr lang="en-US" sz="1600" dirty="0" err="1">
                <a:latin typeface="Arial" panose="020B0604020202020204" pitchFamily="34" charset="0"/>
                <a:ea typeface="Calibri" panose="020F0502020204030204" pitchFamily="34" charset="0"/>
                <a:cs typeface="Times New Roman" panose="02020603050405020304" pitchFamily="18" charset="0"/>
              </a:rPr>
              <a:t>na</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qual</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manifestam</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preocupação</a:t>
            </a:r>
            <a:r>
              <a:rPr lang="en-US" sz="1600" dirty="0">
                <a:latin typeface="Arial" panose="020B0604020202020204" pitchFamily="34" charset="0"/>
                <a:ea typeface="Calibri" panose="020F0502020204030204" pitchFamily="34" charset="0"/>
                <a:cs typeface="Times New Roman" panose="02020603050405020304" pitchFamily="18" charset="0"/>
              </a:rPr>
              <a:t> com as </a:t>
            </a:r>
            <a:r>
              <a:rPr lang="en-US" sz="1600" dirty="0" err="1">
                <a:latin typeface="Arial" panose="020B0604020202020204" pitchFamily="34" charset="0"/>
                <a:ea typeface="Calibri" panose="020F0502020204030204" pitchFamily="34" charset="0"/>
                <a:cs typeface="Times New Roman" panose="02020603050405020304" pitchFamily="18" charset="0"/>
              </a:rPr>
              <a:t>consequências</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algumas</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irreparáveis</a:t>
            </a:r>
            <a:r>
              <a:rPr lang="en-US" sz="1600" dirty="0">
                <a:latin typeface="Arial" panose="020B0604020202020204" pitchFamily="34" charset="0"/>
                <a:ea typeface="Calibri" panose="020F0502020204030204" pitchFamily="34" charset="0"/>
                <a:cs typeface="Times New Roman" panose="02020603050405020304" pitchFamily="18" charset="0"/>
              </a:rPr>
              <a:t>”, da </a:t>
            </a:r>
            <a:r>
              <a:rPr lang="en-US" sz="1600" dirty="0" err="1">
                <a:latin typeface="Arial" panose="020B0604020202020204" pitchFamily="34" charset="0"/>
                <a:ea typeface="Calibri" panose="020F0502020204030204" pitchFamily="34" charset="0"/>
                <a:cs typeface="Times New Roman" panose="02020603050405020304" pitchFamily="18" charset="0"/>
              </a:rPr>
              <a:t>continuidade</a:t>
            </a:r>
            <a:r>
              <a:rPr lang="en-US" sz="1600" dirty="0">
                <a:latin typeface="Arial" panose="020B0604020202020204" pitchFamily="34" charset="0"/>
                <a:ea typeface="Calibri" panose="020F0502020204030204" pitchFamily="34" charset="0"/>
                <a:cs typeface="Times New Roman" panose="02020603050405020304" pitchFamily="18" charset="0"/>
              </a:rPr>
              <a:t> da </a:t>
            </a:r>
            <a:r>
              <a:rPr lang="en-US" sz="1600" dirty="0" err="1">
                <a:latin typeface="Arial" panose="020B0604020202020204" pitchFamily="34" charset="0"/>
                <a:ea typeface="Calibri" panose="020F0502020204030204" pitchFamily="34" charset="0"/>
                <a:cs typeface="Times New Roman" panose="02020603050405020304" pitchFamily="18" charset="0"/>
              </a:rPr>
              <a:t>paralização</a:t>
            </a:r>
            <a:r>
              <a:rPr lang="en-US" sz="1600" dirty="0">
                <a:latin typeface="Arial" panose="020B0604020202020204" pitchFamily="34" charset="0"/>
                <a:ea typeface="Calibri" panose="020F0502020204030204" pitchFamily="34" charset="0"/>
                <a:cs typeface="Times New Roman" panose="02020603050405020304" pitchFamily="18" charset="0"/>
              </a:rPr>
              <a:t> de </a:t>
            </a:r>
            <a:r>
              <a:rPr lang="en-US" sz="1600" dirty="0" err="1">
                <a:latin typeface="Arial" panose="020B0604020202020204" pitchFamily="34" charset="0"/>
                <a:ea typeface="Calibri" panose="020F0502020204030204" pitchFamily="34" charset="0"/>
                <a:cs typeface="Times New Roman" panose="02020603050405020304" pitchFamily="18" charset="0"/>
              </a:rPr>
              <a:t>caminhoneiros</a:t>
            </a:r>
            <a:r>
              <a:rPr lang="en-US" sz="1600" dirty="0">
                <a:latin typeface="Arial" panose="020B0604020202020204" pitchFamily="34" charset="0"/>
                <a:ea typeface="Calibri" panose="020F0502020204030204" pitchFamily="34" charset="0"/>
                <a:cs typeface="Times New Roman" panose="02020603050405020304" pitchFamily="18" charset="0"/>
              </a:rPr>
              <a:t>, que </a:t>
            </a:r>
            <a:r>
              <a:rPr lang="en-US" sz="1600" dirty="0" err="1">
                <a:latin typeface="Arial" panose="020B0604020202020204" pitchFamily="34" charset="0"/>
                <a:ea typeface="Calibri" panose="020F0502020204030204" pitchFamily="34" charset="0"/>
                <a:cs typeface="Times New Roman" panose="02020603050405020304" pitchFamily="18" charset="0"/>
              </a:rPr>
              <a:t>protestam</a:t>
            </a:r>
            <a:r>
              <a:rPr lang="en-US" sz="1600" dirty="0">
                <a:latin typeface="Arial" panose="020B0604020202020204" pitchFamily="34" charset="0"/>
                <a:ea typeface="Calibri" panose="020F0502020204030204" pitchFamily="34" charset="0"/>
                <a:cs typeface="Times New Roman" panose="02020603050405020304" pitchFamily="18" charset="0"/>
              </a:rPr>
              <a:t> contra o </a:t>
            </a:r>
            <a:r>
              <a:rPr lang="en-US" sz="1600" dirty="0" err="1">
                <a:latin typeface="Arial" panose="020B0604020202020204" pitchFamily="34" charset="0"/>
                <a:ea typeface="Calibri" panose="020F0502020204030204" pitchFamily="34" charset="0"/>
                <a:cs typeface="Times New Roman" panose="02020603050405020304" pitchFamily="18" charset="0"/>
              </a:rPr>
              <a:t>aumento</a:t>
            </a:r>
            <a:r>
              <a:rPr lang="en-US" sz="1600" dirty="0">
                <a:latin typeface="Arial" panose="020B0604020202020204" pitchFamily="34" charset="0"/>
                <a:ea typeface="Calibri" panose="020F0502020204030204" pitchFamily="34" charset="0"/>
                <a:cs typeface="Times New Roman" panose="02020603050405020304" pitchFamily="18" charset="0"/>
              </a:rPr>
              <a:t> do </a:t>
            </a:r>
            <a:r>
              <a:rPr lang="en-US" sz="1600" dirty="0" err="1">
                <a:latin typeface="Arial" panose="020B0604020202020204" pitchFamily="34" charset="0"/>
                <a:ea typeface="Calibri" panose="020F0502020204030204" pitchFamily="34" charset="0"/>
                <a:cs typeface="Times New Roman" panose="02020603050405020304" pitchFamily="18" charset="0"/>
              </a:rPr>
              <a:t>óleo</a:t>
            </a:r>
            <a:r>
              <a:rPr lang="en-US" sz="1600" dirty="0">
                <a:latin typeface="Arial" panose="020B0604020202020204" pitchFamily="34" charset="0"/>
                <a:ea typeface="Calibri" panose="020F0502020204030204" pitchFamily="34" charset="0"/>
                <a:cs typeface="Times New Roman" panose="02020603050405020304" pitchFamily="18" charset="0"/>
              </a:rPr>
              <a:t> diesel. [...] Na nota, o </a:t>
            </a:r>
            <a:r>
              <a:rPr lang="en-US" sz="1600" dirty="0" err="1">
                <a:latin typeface="Arial" panose="020B0604020202020204" pitchFamily="34" charset="0"/>
                <a:ea typeface="Calibri" panose="020F0502020204030204" pitchFamily="34" charset="0"/>
                <a:cs typeface="Times New Roman" panose="02020603050405020304" pitchFamily="18" charset="0"/>
              </a:rPr>
              <a:t>Sindicato</a:t>
            </a:r>
            <a:r>
              <a:rPr lang="en-US" sz="1600" dirty="0">
                <a:latin typeface="Arial" panose="020B0604020202020204" pitchFamily="34" charset="0"/>
                <a:ea typeface="Calibri" panose="020F0502020204030204" pitchFamily="34" charset="0"/>
                <a:cs typeface="Times New Roman" panose="02020603050405020304" pitchFamily="18" charset="0"/>
              </a:rPr>
              <a:t> das </a:t>
            </a:r>
            <a:r>
              <a:rPr lang="en-US" sz="1600" dirty="0" err="1">
                <a:latin typeface="Arial" panose="020B0604020202020204" pitchFamily="34" charset="0"/>
                <a:ea typeface="Calibri" panose="020F0502020204030204" pitchFamily="34" charset="0"/>
                <a:cs typeface="Times New Roman" panose="02020603050405020304" pitchFamily="18" charset="0"/>
              </a:rPr>
              <a:t>Indústrias</a:t>
            </a:r>
            <a:r>
              <a:rPr lang="en-US" sz="1600" dirty="0">
                <a:latin typeface="Arial" panose="020B0604020202020204" pitchFamily="34" charset="0"/>
                <a:ea typeface="Calibri" panose="020F0502020204030204" pitchFamily="34" charset="0"/>
                <a:cs typeface="Times New Roman" panose="02020603050405020304" pitchFamily="18" charset="0"/>
              </a:rPr>
              <a:t> da Carne e </a:t>
            </a:r>
            <a:r>
              <a:rPr lang="en-US" sz="1600" dirty="0" err="1">
                <a:latin typeface="Arial" panose="020B0604020202020204" pitchFamily="34" charset="0"/>
                <a:ea typeface="Calibri" panose="020F0502020204030204" pitchFamily="34" charset="0"/>
                <a:cs typeface="Times New Roman" panose="02020603050405020304" pitchFamily="18" charset="0"/>
              </a:rPr>
              <a:t>Derivados</a:t>
            </a:r>
            <a:r>
              <a:rPr lang="en-US" sz="1600" dirty="0">
                <a:latin typeface="Arial" panose="020B0604020202020204" pitchFamily="34" charset="0"/>
                <a:ea typeface="Calibri" panose="020F0502020204030204" pitchFamily="34" charset="0"/>
                <a:cs typeface="Times New Roman" panose="02020603050405020304" pitchFamily="18" charset="0"/>
              </a:rPr>
              <a:t> no Estado de Santa Catarina (</a:t>
            </a:r>
            <a:r>
              <a:rPr lang="en-US" sz="1600" dirty="0" err="1">
                <a:latin typeface="Arial" panose="020B0604020202020204" pitchFamily="34" charset="0"/>
                <a:ea typeface="Calibri" panose="020F0502020204030204" pitchFamily="34" charset="0"/>
                <a:cs typeface="Times New Roman" panose="02020603050405020304" pitchFamily="18" charset="0"/>
              </a:rPr>
              <a:t>Sindicarne</a:t>
            </a:r>
            <a:r>
              <a:rPr lang="en-US" sz="1600" dirty="0">
                <a:latin typeface="Arial" panose="020B0604020202020204" pitchFamily="34" charset="0"/>
                <a:ea typeface="Calibri" panose="020F0502020204030204" pitchFamily="34" charset="0"/>
                <a:cs typeface="Times New Roman" panose="02020603050405020304" pitchFamily="18" charset="0"/>
              </a:rPr>
              <a:t>) e a </a:t>
            </a:r>
            <a:r>
              <a:rPr lang="en-US" sz="1600" dirty="0" err="1">
                <a:latin typeface="Arial" panose="020B0604020202020204" pitchFamily="34" charset="0"/>
                <a:ea typeface="Calibri" panose="020F0502020204030204" pitchFamily="34" charset="0"/>
                <a:cs typeface="Times New Roman" panose="02020603050405020304" pitchFamily="18" charset="0"/>
              </a:rPr>
              <a:t>Associação</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Catarinense</a:t>
            </a:r>
            <a:r>
              <a:rPr lang="en-US" sz="1600" dirty="0">
                <a:latin typeface="Arial" panose="020B0604020202020204" pitchFamily="34" charset="0"/>
                <a:ea typeface="Calibri" panose="020F0502020204030204" pitchFamily="34" charset="0"/>
                <a:cs typeface="Times New Roman" panose="02020603050405020304" pitchFamily="18" charset="0"/>
              </a:rPr>
              <a:t> de </a:t>
            </a:r>
            <a:r>
              <a:rPr lang="en-US" sz="1600" dirty="0" err="1">
                <a:latin typeface="Arial" panose="020B0604020202020204" pitchFamily="34" charset="0"/>
                <a:ea typeface="Calibri" panose="020F0502020204030204" pitchFamily="34" charset="0"/>
                <a:cs typeface="Times New Roman" panose="02020603050405020304" pitchFamily="18" charset="0"/>
              </a:rPr>
              <a:t>Avicultura</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Acav</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alegam</a:t>
            </a:r>
            <a:r>
              <a:rPr lang="en-US" sz="1600" dirty="0">
                <a:latin typeface="Arial" panose="020B0604020202020204" pitchFamily="34" charset="0"/>
                <a:ea typeface="Calibri" panose="020F0502020204030204" pitchFamily="34" charset="0"/>
                <a:cs typeface="Times New Roman" panose="02020603050405020304" pitchFamily="18" charset="0"/>
              </a:rPr>
              <a:t> que a </a:t>
            </a:r>
            <a:r>
              <a:rPr lang="en-US" sz="1600" dirty="0" err="1">
                <a:latin typeface="Arial" panose="020B0604020202020204" pitchFamily="34" charset="0"/>
                <a:ea typeface="Calibri" panose="020F0502020204030204" pitchFamily="34" charset="0"/>
                <a:cs typeface="Times New Roman" panose="02020603050405020304" pitchFamily="18" charset="0"/>
              </a:rPr>
              <a:t>paralização</a:t>
            </a:r>
            <a:r>
              <a:rPr lang="en-US" sz="1600" dirty="0">
                <a:latin typeface="Arial" panose="020B0604020202020204" pitchFamily="34" charset="0"/>
                <a:ea typeface="Calibri" panose="020F0502020204030204" pitchFamily="34" charset="0"/>
                <a:cs typeface="Times New Roman" panose="02020603050405020304" pitchFamily="18" charset="0"/>
              </a:rPr>
              <a:t> da </a:t>
            </a:r>
            <a:r>
              <a:rPr lang="en-US" sz="1600" dirty="0" err="1">
                <a:latin typeface="Arial" panose="020B0604020202020204" pitchFamily="34" charset="0"/>
                <a:ea typeface="Calibri" panose="020F0502020204030204" pitchFamily="34" charset="0"/>
                <a:cs typeface="Times New Roman" panose="02020603050405020304" pitchFamily="18" charset="0"/>
              </a:rPr>
              <a:t>circulação</a:t>
            </a:r>
            <a:r>
              <a:rPr lang="en-US" sz="1600" dirty="0">
                <a:latin typeface="Arial" panose="020B0604020202020204" pitchFamily="34" charset="0"/>
                <a:ea typeface="Calibri" panose="020F0502020204030204" pitchFamily="34" charset="0"/>
                <a:cs typeface="Times New Roman" panose="02020603050405020304" pitchFamily="18" charset="0"/>
              </a:rPr>
              <a:t> de bens, </a:t>
            </a:r>
            <a:r>
              <a:rPr lang="en-US" sz="1600" dirty="0" err="1">
                <a:latin typeface="Arial" panose="020B0604020202020204" pitchFamily="34" charset="0"/>
                <a:ea typeface="Calibri" panose="020F0502020204030204" pitchFamily="34" charset="0"/>
                <a:cs typeface="Times New Roman" panose="02020603050405020304" pitchFamily="18" charset="0"/>
              </a:rPr>
              <a:t>mercadorias</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matérias-primas</a:t>
            </a:r>
            <a:r>
              <a:rPr lang="en-US" sz="1600" dirty="0">
                <a:latin typeface="Arial" panose="020B0604020202020204" pitchFamily="34" charset="0"/>
                <a:ea typeface="Calibri" panose="020F0502020204030204" pitchFamily="34" charset="0"/>
                <a:cs typeface="Times New Roman" panose="02020603050405020304" pitchFamily="18" charset="0"/>
              </a:rPr>
              <a:t> e </a:t>
            </a:r>
            <a:r>
              <a:rPr lang="en-US" sz="1600" dirty="0" err="1">
                <a:latin typeface="Arial" panose="020B0604020202020204" pitchFamily="34" charset="0"/>
                <a:ea typeface="Calibri" panose="020F0502020204030204" pitchFamily="34" charset="0"/>
                <a:cs typeface="Times New Roman" panose="02020603050405020304" pitchFamily="18" charset="0"/>
              </a:rPr>
              <a:t>insumos</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nas</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rodovias</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estaduais</a:t>
            </a:r>
            <a:r>
              <a:rPr lang="en-US" sz="1600" dirty="0">
                <a:latin typeface="Arial" panose="020B0604020202020204" pitchFamily="34" charset="0"/>
                <a:ea typeface="Calibri" panose="020F0502020204030204" pitchFamily="34" charset="0"/>
                <a:cs typeface="Times New Roman" panose="02020603050405020304" pitchFamily="18" charset="0"/>
              </a:rPr>
              <a:t> e </a:t>
            </a:r>
            <a:r>
              <a:rPr lang="en-US" sz="1600" dirty="0" err="1">
                <a:latin typeface="Arial" panose="020B0604020202020204" pitchFamily="34" charset="0"/>
                <a:ea typeface="Calibri" panose="020F0502020204030204" pitchFamily="34" charset="0"/>
                <a:cs typeface="Times New Roman" panose="02020603050405020304" pitchFamily="18" charset="0"/>
              </a:rPr>
              <a:t>federais</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afetou</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toda</a:t>
            </a:r>
            <a:r>
              <a:rPr lang="en-US" sz="1600" dirty="0">
                <a:latin typeface="Arial" panose="020B0604020202020204" pitchFamily="34" charset="0"/>
                <a:ea typeface="Calibri" panose="020F0502020204030204" pitchFamily="34" charset="0"/>
                <a:cs typeface="Times New Roman" panose="02020603050405020304" pitchFamily="18" charset="0"/>
              </a:rPr>
              <a:t> a </a:t>
            </a:r>
            <a:r>
              <a:rPr lang="en-US" sz="1600" dirty="0" err="1">
                <a:latin typeface="Arial" panose="020B0604020202020204" pitchFamily="34" charset="0"/>
                <a:ea typeface="Calibri" panose="020F0502020204030204" pitchFamily="34" charset="0"/>
                <a:cs typeface="Times New Roman" panose="02020603050405020304" pitchFamily="18" charset="0"/>
              </a:rPr>
              <a:t>cadeia</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produtiva</a:t>
            </a:r>
            <a:r>
              <a:rPr lang="en-US" sz="1600" dirty="0">
                <a:latin typeface="Arial" panose="020B0604020202020204" pitchFamily="34" charset="0"/>
                <a:ea typeface="Calibri" panose="020F0502020204030204" pitchFamily="34" charset="0"/>
                <a:cs typeface="Times New Roman" panose="02020603050405020304" pitchFamily="18" charset="0"/>
              </a:rPr>
              <a:t> da carne, “</a:t>
            </a:r>
            <a:r>
              <a:rPr lang="en-US" sz="1600" dirty="0" err="1">
                <a:latin typeface="Arial" panose="020B0604020202020204" pitchFamily="34" charset="0"/>
                <a:ea typeface="Calibri" panose="020F0502020204030204" pitchFamily="34" charset="0"/>
                <a:cs typeface="Times New Roman" panose="02020603050405020304" pitchFamily="18" charset="0"/>
              </a:rPr>
              <a:t>forçando</a:t>
            </a:r>
            <a:r>
              <a:rPr lang="en-US" sz="1600" dirty="0">
                <a:latin typeface="Arial" panose="020B0604020202020204" pitchFamily="34" charset="0"/>
                <a:ea typeface="Calibri" panose="020F0502020204030204" pitchFamily="34" charset="0"/>
                <a:cs typeface="Times New Roman" panose="02020603050405020304" pitchFamily="18" charset="0"/>
              </a:rPr>
              <a:t> a </a:t>
            </a:r>
            <a:r>
              <a:rPr lang="en-US" sz="1600" dirty="0" err="1">
                <a:latin typeface="Arial" panose="020B0604020202020204" pitchFamily="34" charset="0"/>
                <a:ea typeface="Calibri" panose="020F0502020204030204" pitchFamily="34" charset="0"/>
                <a:cs typeface="Times New Roman" panose="02020603050405020304" pitchFamily="18" charset="0"/>
              </a:rPr>
              <a:t>suspensão</a:t>
            </a:r>
            <a:r>
              <a:rPr lang="en-US" sz="1600" dirty="0">
                <a:latin typeface="Arial" panose="020B0604020202020204" pitchFamily="34" charset="0"/>
                <a:ea typeface="Calibri" panose="020F0502020204030204" pitchFamily="34" charset="0"/>
                <a:cs typeface="Times New Roman" panose="02020603050405020304" pitchFamily="18" charset="0"/>
              </a:rPr>
              <a:t> das </a:t>
            </a:r>
            <a:r>
              <a:rPr lang="en-US" sz="1600" dirty="0" err="1">
                <a:latin typeface="Arial" panose="020B0604020202020204" pitchFamily="34" charset="0"/>
                <a:ea typeface="Calibri" panose="020F0502020204030204" pitchFamily="34" charset="0"/>
                <a:cs typeface="Times New Roman" panose="02020603050405020304" pitchFamily="18" charset="0"/>
              </a:rPr>
              <a:t>atividades</a:t>
            </a:r>
            <a:r>
              <a:rPr lang="en-US" sz="1600" dirty="0">
                <a:latin typeface="Arial" panose="020B0604020202020204" pitchFamily="34" charset="0"/>
                <a:ea typeface="Calibri" panose="020F0502020204030204" pitchFamily="34" charset="0"/>
                <a:cs typeface="Times New Roman" panose="02020603050405020304" pitchFamily="18" charset="0"/>
              </a:rPr>
              <a:t> de </a:t>
            </a:r>
            <a:r>
              <a:rPr lang="en-US" sz="1600" dirty="0" err="1">
                <a:latin typeface="Arial" panose="020B0604020202020204" pitchFamily="34" charset="0"/>
                <a:ea typeface="Calibri" panose="020F0502020204030204" pitchFamily="34" charset="0"/>
                <a:cs typeface="Times New Roman" panose="02020603050405020304" pitchFamily="18" charset="0"/>
              </a:rPr>
              <a:t>dezenas</a:t>
            </a:r>
            <a:r>
              <a:rPr lang="en-US" sz="1600" dirty="0">
                <a:latin typeface="Arial" panose="020B0604020202020204" pitchFamily="34" charset="0"/>
                <a:ea typeface="Calibri" panose="020F0502020204030204" pitchFamily="34" charset="0"/>
                <a:cs typeface="Times New Roman" panose="02020603050405020304" pitchFamily="18" charset="0"/>
              </a:rPr>
              <a:t> de </a:t>
            </a:r>
            <a:r>
              <a:rPr lang="en-US" sz="1600" dirty="0" err="1">
                <a:latin typeface="Arial" panose="020B0604020202020204" pitchFamily="34" charset="0"/>
                <a:ea typeface="Calibri" panose="020F0502020204030204" pitchFamily="34" charset="0"/>
                <a:cs typeface="Times New Roman" panose="02020603050405020304" pitchFamily="18" charset="0"/>
              </a:rPr>
              <a:t>indústrias</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frigoríficas</a:t>
            </a:r>
            <a:r>
              <a:rPr lang="en-US" sz="1600" dirty="0">
                <a:latin typeface="Arial" panose="020B0604020202020204" pitchFamily="34" charset="0"/>
                <a:ea typeface="Calibri" panose="020F0502020204030204" pitchFamily="34" charset="0"/>
                <a:cs typeface="Times New Roman" panose="02020603050405020304" pitchFamily="18" charset="0"/>
              </a:rPr>
              <a:t> e </a:t>
            </a:r>
            <a:r>
              <a:rPr lang="en-US" sz="1600" dirty="0" err="1">
                <a:latin typeface="Arial" panose="020B0604020202020204" pitchFamily="34" charset="0"/>
                <a:ea typeface="Calibri" panose="020F0502020204030204" pitchFamily="34" charset="0"/>
                <a:cs typeface="Times New Roman" panose="02020603050405020304" pitchFamily="18" charset="0"/>
              </a:rPr>
              <a:t>prejudicando</a:t>
            </a:r>
            <a:r>
              <a:rPr lang="en-US" sz="1600" dirty="0">
                <a:latin typeface="Arial" panose="020B0604020202020204" pitchFamily="34" charset="0"/>
                <a:ea typeface="Calibri" panose="020F0502020204030204" pitchFamily="34" charset="0"/>
                <a:cs typeface="Times New Roman" panose="02020603050405020304" pitchFamily="18" charset="0"/>
              </a:rPr>
              <a:t> as </a:t>
            </a:r>
            <a:r>
              <a:rPr lang="en-US" sz="1600" dirty="0" err="1">
                <a:latin typeface="Arial" panose="020B0604020202020204" pitchFamily="34" charset="0"/>
                <a:ea typeface="Calibri" panose="020F0502020204030204" pitchFamily="34" charset="0"/>
                <a:cs typeface="Times New Roman" panose="02020603050405020304" pitchFamily="18" charset="0"/>
              </a:rPr>
              <a:t>atividades</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pecuárias</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em</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mais</a:t>
            </a:r>
            <a:r>
              <a:rPr lang="en-US" sz="1600" dirty="0">
                <a:latin typeface="Arial" panose="020B0604020202020204" pitchFamily="34" charset="0"/>
                <a:ea typeface="Calibri" panose="020F0502020204030204" pitchFamily="34" charset="0"/>
                <a:cs typeface="Times New Roman" panose="02020603050405020304" pitchFamily="18" charset="0"/>
              </a:rPr>
              <a:t> de 20 mil </a:t>
            </a:r>
            <a:r>
              <a:rPr lang="en-US" sz="1600" dirty="0" err="1">
                <a:latin typeface="Arial" panose="020B0604020202020204" pitchFamily="34" charset="0"/>
                <a:ea typeface="Calibri" panose="020F0502020204030204" pitchFamily="34" charset="0"/>
                <a:cs typeface="Times New Roman" panose="02020603050405020304" pitchFamily="18" charset="0"/>
              </a:rPr>
              <a:t>propriedades</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rurais</a:t>
            </a:r>
            <a:r>
              <a:rPr lang="en-US" sz="1600" dirty="0">
                <a:latin typeface="Arial" panose="020B0604020202020204" pitchFamily="34" charset="0"/>
                <a:ea typeface="Calibri" panose="020F0502020204030204" pitchFamily="34" charset="0"/>
                <a:cs typeface="Times New Roman" panose="02020603050405020304" pitchFamily="18" charset="0"/>
              </a:rPr>
              <a:t>”. [...] O </a:t>
            </a:r>
            <a:r>
              <a:rPr lang="en-US" sz="1600" dirty="0" err="1">
                <a:latin typeface="Arial" panose="020B0604020202020204" pitchFamily="34" charset="0"/>
                <a:ea typeface="Calibri" panose="020F0502020204030204" pitchFamily="34" charset="0"/>
                <a:cs typeface="Times New Roman" panose="02020603050405020304" pitchFamily="18" charset="0"/>
              </a:rPr>
              <a:t>documento</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destaca</a:t>
            </a:r>
            <a:r>
              <a:rPr lang="en-US" sz="1600" dirty="0">
                <a:latin typeface="Arial" panose="020B0604020202020204" pitchFamily="34" charset="0"/>
                <a:ea typeface="Calibri" panose="020F0502020204030204" pitchFamily="34" charset="0"/>
                <a:cs typeface="Times New Roman" panose="02020603050405020304" pitchFamily="18" charset="0"/>
              </a:rPr>
              <a:t> que, no campo, </a:t>
            </a:r>
            <a:r>
              <a:rPr lang="en-US" sz="1600" dirty="0" err="1">
                <a:latin typeface="Arial" panose="020B0604020202020204" pitchFamily="34" charset="0"/>
                <a:ea typeface="Calibri" panose="020F0502020204030204" pitchFamily="34" charset="0"/>
                <a:cs typeface="Times New Roman" panose="02020603050405020304" pitchFamily="18" charset="0"/>
              </a:rPr>
              <a:t>os</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estabelecimentos</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rurais</a:t>
            </a:r>
            <a:r>
              <a:rPr lang="en-US" sz="1600" dirty="0">
                <a:latin typeface="Arial" panose="020B0604020202020204" pitchFamily="34" charset="0"/>
                <a:ea typeface="Calibri" panose="020F0502020204030204" pitchFamily="34" charset="0"/>
                <a:cs typeface="Times New Roman" panose="02020603050405020304" pitchFamily="18" charset="0"/>
              </a:rPr>
              <a:t> que </a:t>
            </a:r>
            <a:r>
              <a:rPr lang="en-US" sz="1600" dirty="0" err="1">
                <a:latin typeface="Arial" panose="020B0604020202020204" pitchFamily="34" charset="0"/>
                <a:ea typeface="Calibri" panose="020F0502020204030204" pitchFamily="34" charset="0"/>
                <a:cs typeface="Times New Roman" panose="02020603050405020304" pitchFamily="18" charset="0"/>
              </a:rPr>
              <a:t>atuam</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nas</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áreas</a:t>
            </a:r>
            <a:r>
              <a:rPr lang="en-US" sz="1600" dirty="0">
                <a:latin typeface="Arial" panose="020B0604020202020204" pitchFamily="34" charset="0"/>
                <a:ea typeface="Calibri" panose="020F0502020204030204" pitchFamily="34" charset="0"/>
                <a:cs typeface="Times New Roman" panose="02020603050405020304" pitchFamily="18" charset="0"/>
              </a:rPr>
              <a:t> de </a:t>
            </a:r>
            <a:r>
              <a:rPr lang="en-US" sz="1600" dirty="0" err="1">
                <a:latin typeface="Arial" panose="020B0604020202020204" pitchFamily="34" charset="0"/>
                <a:ea typeface="Calibri" panose="020F0502020204030204" pitchFamily="34" charset="0"/>
                <a:cs typeface="Times New Roman" panose="02020603050405020304" pitchFamily="18" charset="0"/>
              </a:rPr>
              <a:t>avicultura</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suinocultura</a:t>
            </a:r>
            <a:r>
              <a:rPr lang="en-US" sz="1600" dirty="0">
                <a:latin typeface="Arial" panose="020B0604020202020204" pitchFamily="34" charset="0"/>
                <a:ea typeface="Calibri" panose="020F0502020204030204" pitchFamily="34" charset="0"/>
                <a:cs typeface="Times New Roman" panose="02020603050405020304" pitchFamily="18" charset="0"/>
              </a:rPr>
              <a:t> e </a:t>
            </a:r>
            <a:r>
              <a:rPr lang="en-US" sz="1600" dirty="0" err="1">
                <a:latin typeface="Arial" panose="020B0604020202020204" pitchFamily="34" charset="0"/>
                <a:ea typeface="Calibri" panose="020F0502020204030204" pitchFamily="34" charset="0"/>
                <a:cs typeface="Times New Roman" panose="02020603050405020304" pitchFamily="18" charset="0"/>
              </a:rPr>
              <a:t>bovinocultura</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leiteira</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deixaram</a:t>
            </a:r>
            <a:r>
              <a:rPr lang="en-US" sz="1600" dirty="0">
                <a:latin typeface="Arial" panose="020B0604020202020204" pitchFamily="34" charset="0"/>
                <a:ea typeface="Calibri" panose="020F0502020204030204" pitchFamily="34" charset="0"/>
                <a:cs typeface="Times New Roman" panose="02020603050405020304" pitchFamily="18" charset="0"/>
              </a:rPr>
              <a:t> de </a:t>
            </a:r>
            <a:r>
              <a:rPr lang="en-US" sz="1600" dirty="0" err="1">
                <a:latin typeface="Arial" panose="020B0604020202020204" pitchFamily="34" charset="0"/>
                <a:ea typeface="Calibri" panose="020F0502020204030204" pitchFamily="34" charset="0"/>
                <a:cs typeface="Times New Roman" panose="02020603050405020304" pitchFamily="18" charset="0"/>
              </a:rPr>
              <a:t>receber</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ração</a:t>
            </a:r>
            <a:r>
              <a:rPr lang="en-US" sz="1600" dirty="0">
                <a:latin typeface="Arial" panose="020B0604020202020204" pitchFamily="34" charset="0"/>
                <a:ea typeface="Calibri" panose="020F0502020204030204" pitchFamily="34" charset="0"/>
                <a:cs typeface="Times New Roman" panose="02020603050405020304" pitchFamily="18" charset="0"/>
              </a:rPr>
              <a:t> para </a:t>
            </a:r>
            <a:r>
              <a:rPr lang="en-US" sz="1600" dirty="0" err="1">
                <a:latin typeface="Arial" panose="020B0604020202020204" pitchFamily="34" charset="0"/>
                <a:ea typeface="Calibri" panose="020F0502020204030204" pitchFamily="34" charset="0"/>
                <a:cs typeface="Times New Roman" panose="02020603050405020304" pitchFamily="18" charset="0"/>
              </a:rPr>
              <a:t>nutrição</a:t>
            </a:r>
            <a:r>
              <a:rPr lang="en-US" sz="1600" dirty="0">
                <a:latin typeface="Arial" panose="020B0604020202020204" pitchFamily="34" charset="0"/>
                <a:ea typeface="Calibri" panose="020F0502020204030204" pitchFamily="34" charset="0"/>
                <a:cs typeface="Times New Roman" panose="02020603050405020304" pitchFamily="18" charset="0"/>
              </a:rPr>
              <a:t> animal, </a:t>
            </a:r>
            <a:r>
              <a:rPr lang="en-US" sz="1600" dirty="0" err="1">
                <a:latin typeface="Arial" panose="020B0604020202020204" pitchFamily="34" charset="0"/>
                <a:ea typeface="Calibri" panose="020F0502020204030204" pitchFamily="34" charset="0"/>
                <a:cs typeface="Times New Roman" panose="02020603050405020304" pitchFamily="18" charset="0"/>
              </a:rPr>
              <a:t>pintinhos</a:t>
            </a:r>
            <a:r>
              <a:rPr lang="en-US" sz="1600" dirty="0">
                <a:latin typeface="Arial" panose="020B0604020202020204" pitchFamily="34" charset="0"/>
                <a:ea typeface="Calibri" panose="020F0502020204030204" pitchFamily="34" charset="0"/>
                <a:cs typeface="Times New Roman" panose="02020603050405020304" pitchFamily="18" charset="0"/>
              </a:rPr>
              <a:t> e outros </a:t>
            </a:r>
            <a:r>
              <a:rPr lang="en-US" sz="1600" dirty="0" err="1">
                <a:latin typeface="Arial" panose="020B0604020202020204" pitchFamily="34" charset="0"/>
                <a:ea typeface="Calibri" panose="020F0502020204030204" pitchFamily="34" charset="0"/>
                <a:cs typeface="Times New Roman" panose="02020603050405020304" pitchFamily="18" charset="0"/>
              </a:rPr>
              <a:t>serviços</a:t>
            </a:r>
            <a:r>
              <a:rPr lang="en-US" sz="1600" dirty="0">
                <a:latin typeface="Arial" panose="020B0604020202020204" pitchFamily="34" charset="0"/>
                <a:ea typeface="Calibri" panose="020F0502020204030204" pitchFamily="34" charset="0"/>
                <a:cs typeface="Times New Roman" panose="02020603050405020304" pitchFamily="18" charset="0"/>
              </a:rPr>
              <a:t> e </a:t>
            </a:r>
            <a:r>
              <a:rPr lang="en-US" sz="1600" dirty="0" err="1">
                <a:latin typeface="Arial" panose="020B0604020202020204" pitchFamily="34" charset="0"/>
                <a:ea typeface="Calibri" panose="020F0502020204030204" pitchFamily="34" charset="0"/>
                <a:cs typeface="Times New Roman" panose="02020603050405020304" pitchFamily="18" charset="0"/>
              </a:rPr>
              <a:t>insumos</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sendo</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obrigados</a:t>
            </a:r>
            <a:r>
              <a:rPr lang="en-US" sz="1600" dirty="0">
                <a:latin typeface="Arial" panose="020B0604020202020204" pitchFamily="34" charset="0"/>
                <a:ea typeface="Calibri" panose="020F0502020204030204" pitchFamily="34" charset="0"/>
                <a:cs typeface="Times New Roman" panose="02020603050405020304" pitchFamily="18" charset="0"/>
              </a:rPr>
              <a:t> a </a:t>
            </a:r>
            <a:r>
              <a:rPr lang="en-US" sz="1600" dirty="0" err="1">
                <a:latin typeface="Arial" panose="020B0604020202020204" pitchFamily="34" charset="0"/>
                <a:ea typeface="Calibri" panose="020F0502020204030204" pitchFamily="34" charset="0"/>
                <a:cs typeface="Times New Roman" panose="02020603050405020304" pitchFamily="18" charset="0"/>
              </a:rPr>
              <a:t>adotar</a:t>
            </a:r>
            <a:r>
              <a:rPr lang="en-US" sz="1600" dirty="0">
                <a:latin typeface="Arial" panose="020B0604020202020204" pitchFamily="34" charset="0"/>
                <a:ea typeface="Calibri" panose="020F0502020204030204" pitchFamily="34" charset="0"/>
                <a:cs typeface="Times New Roman" panose="02020603050405020304" pitchFamily="18" charset="0"/>
              </a:rPr>
              <a:t> a </a:t>
            </a:r>
            <a:r>
              <a:rPr lang="en-US" sz="1600" dirty="0" err="1">
                <a:latin typeface="Arial" panose="020B0604020202020204" pitchFamily="34" charset="0"/>
                <a:ea typeface="Calibri" panose="020F0502020204030204" pitchFamily="34" charset="0"/>
                <a:cs typeface="Times New Roman" panose="02020603050405020304" pitchFamily="18" charset="0"/>
              </a:rPr>
              <a:t>restrição</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alimentar</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em</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seus</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plantéis</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Simultaneamente</a:t>
            </a:r>
            <a:r>
              <a:rPr lang="en-US" sz="1600" dirty="0">
                <a:latin typeface="Arial" panose="020B0604020202020204" pitchFamily="34" charset="0"/>
                <a:ea typeface="Calibri" panose="020F0502020204030204" pitchFamily="34" charset="0"/>
                <a:cs typeface="Times New Roman" panose="02020603050405020304" pitchFamily="18" charset="0"/>
              </a:rPr>
              <a:t>, a </a:t>
            </a:r>
            <a:r>
              <a:rPr lang="en-US" sz="1600" dirty="0" err="1">
                <a:latin typeface="Arial" panose="020B0604020202020204" pitchFamily="34" charset="0"/>
                <a:ea typeface="Calibri" panose="020F0502020204030204" pitchFamily="34" charset="0"/>
                <a:cs typeface="Times New Roman" panose="02020603050405020304" pitchFamily="18" charset="0"/>
              </a:rPr>
              <a:t>produção</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acabada</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não</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pode</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ser</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escoada</a:t>
            </a:r>
            <a:r>
              <a:rPr lang="en-US" sz="1600" dirty="0">
                <a:latin typeface="Arial" panose="020B0604020202020204" pitchFamily="34" charset="0"/>
                <a:ea typeface="Calibri" panose="020F0502020204030204" pitchFamily="34" charset="0"/>
                <a:cs typeface="Times New Roman" panose="02020603050405020304" pitchFamily="18" charset="0"/>
              </a:rPr>
              <a:t>. O </a:t>
            </a:r>
            <a:r>
              <a:rPr lang="en-US" sz="1600" dirty="0" err="1">
                <a:latin typeface="Arial" panose="020B0604020202020204" pitchFamily="34" charset="0"/>
                <a:ea typeface="Calibri" panose="020F0502020204030204" pitchFamily="34" charset="0"/>
                <a:cs typeface="Times New Roman" panose="02020603050405020304" pitchFamily="18" charset="0"/>
              </a:rPr>
              <a:t>prolongamento</a:t>
            </a:r>
            <a:r>
              <a:rPr lang="en-US" sz="1600" dirty="0">
                <a:latin typeface="Arial" panose="020B0604020202020204" pitchFamily="34" charset="0"/>
                <a:ea typeface="Calibri" panose="020F0502020204030204" pitchFamily="34" charset="0"/>
                <a:cs typeface="Times New Roman" panose="02020603050405020304" pitchFamily="18" charset="0"/>
              </a:rPr>
              <a:t> da </a:t>
            </a:r>
            <a:r>
              <a:rPr lang="en-US" sz="1600" dirty="0" err="1">
                <a:latin typeface="Arial" panose="020B0604020202020204" pitchFamily="34" charset="0"/>
                <a:ea typeface="Calibri" panose="020F0502020204030204" pitchFamily="34" charset="0"/>
                <a:cs typeface="Times New Roman" panose="02020603050405020304" pitchFamily="18" charset="0"/>
              </a:rPr>
              <a:t>greve</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colocou</a:t>
            </a:r>
            <a:r>
              <a:rPr lang="en-US" sz="1600" dirty="0">
                <a:latin typeface="Arial" panose="020B0604020202020204" pitchFamily="34" charset="0"/>
                <a:ea typeface="Calibri" panose="020F0502020204030204" pitchFamily="34" charset="0"/>
                <a:cs typeface="Times New Roman" panose="02020603050405020304" pitchFamily="18" charset="0"/>
              </a:rPr>
              <a:t> a base </a:t>
            </a:r>
            <a:r>
              <a:rPr lang="en-US" sz="1600" dirty="0" err="1">
                <a:latin typeface="Arial" panose="020B0604020202020204" pitchFamily="34" charset="0"/>
                <a:ea typeface="Calibri" panose="020F0502020204030204" pitchFamily="34" charset="0"/>
                <a:cs typeface="Times New Roman" panose="02020603050405020304" pitchFamily="18" charset="0"/>
              </a:rPr>
              <a:t>produtiva</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agropecuária</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em</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situação</a:t>
            </a:r>
            <a:r>
              <a:rPr lang="en-US" sz="1600" dirty="0">
                <a:latin typeface="Arial" panose="020B0604020202020204" pitchFamily="34" charset="0"/>
                <a:ea typeface="Calibri" panose="020F0502020204030204" pitchFamily="34" charset="0"/>
                <a:cs typeface="Times New Roman" panose="02020603050405020304" pitchFamily="18" charset="0"/>
              </a:rPr>
              <a:t> de </a:t>
            </a:r>
            <a:r>
              <a:rPr lang="en-US" sz="1600" dirty="0" err="1">
                <a:latin typeface="Arial" panose="020B0604020202020204" pitchFamily="34" charset="0"/>
                <a:ea typeface="Calibri" panose="020F0502020204030204" pitchFamily="34" charset="0"/>
                <a:cs typeface="Times New Roman" panose="02020603050405020304" pitchFamily="18" charset="0"/>
              </a:rPr>
              <a:t>gravíssimo</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risco</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determinando</a:t>
            </a:r>
            <a:r>
              <a:rPr lang="en-US" sz="1600" dirty="0">
                <a:latin typeface="Arial" panose="020B0604020202020204" pitchFamily="34" charset="0"/>
                <a:ea typeface="Calibri" panose="020F0502020204030204" pitchFamily="34" charset="0"/>
                <a:cs typeface="Times New Roman" panose="02020603050405020304" pitchFamily="18" charset="0"/>
              </a:rPr>
              <a:t> a </a:t>
            </a:r>
            <a:r>
              <a:rPr lang="en-US" sz="1600" dirty="0" err="1">
                <a:latin typeface="Arial" panose="020B0604020202020204" pitchFamily="34" charset="0"/>
                <a:ea typeface="Calibri" panose="020F0502020204030204" pitchFamily="34" charset="0"/>
                <a:cs typeface="Times New Roman" panose="02020603050405020304" pitchFamily="18" charset="0"/>
              </a:rPr>
              <a:t>inutilização</a:t>
            </a:r>
            <a:r>
              <a:rPr lang="en-US" sz="1600" dirty="0">
                <a:latin typeface="Arial" panose="020B0604020202020204" pitchFamily="34" charset="0"/>
                <a:ea typeface="Calibri" panose="020F0502020204030204" pitchFamily="34" charset="0"/>
                <a:cs typeface="Times New Roman" panose="02020603050405020304" pitchFamily="18" charset="0"/>
              </a:rPr>
              <a:t> de </a:t>
            </a:r>
            <a:r>
              <a:rPr lang="en-US" sz="1600" dirty="0" err="1">
                <a:latin typeface="Arial" panose="020B0604020202020204" pitchFamily="34" charset="0"/>
                <a:ea typeface="Calibri" panose="020F0502020204030204" pitchFamily="34" charset="0"/>
                <a:cs typeface="Times New Roman" panose="02020603050405020304" pitchFamily="18" charset="0"/>
              </a:rPr>
              <a:t>milhões</a:t>
            </a:r>
            <a:r>
              <a:rPr lang="en-US" sz="1600" dirty="0">
                <a:latin typeface="Arial" panose="020B0604020202020204" pitchFamily="34" charset="0"/>
                <a:ea typeface="Calibri" panose="020F0502020204030204" pitchFamily="34" charset="0"/>
                <a:cs typeface="Times New Roman" panose="02020603050405020304" pitchFamily="18" charset="0"/>
              </a:rPr>
              <a:t> de </a:t>
            </a:r>
            <a:r>
              <a:rPr lang="en-US" sz="1600" dirty="0" err="1">
                <a:latin typeface="Arial" panose="020B0604020202020204" pitchFamily="34" charset="0"/>
                <a:ea typeface="Calibri" panose="020F0502020204030204" pitchFamily="34" charset="0"/>
                <a:cs typeface="Times New Roman" panose="02020603050405020304" pitchFamily="18" charset="0"/>
              </a:rPr>
              <a:t>litros</a:t>
            </a:r>
            <a:r>
              <a:rPr lang="en-US" sz="1600" dirty="0">
                <a:latin typeface="Arial" panose="020B0604020202020204" pitchFamily="34" charset="0"/>
                <a:ea typeface="Calibri" panose="020F0502020204030204" pitchFamily="34" charset="0"/>
                <a:cs typeface="Times New Roman" panose="02020603050405020304" pitchFamily="18" charset="0"/>
              </a:rPr>
              <a:t> de </a:t>
            </a:r>
            <a:r>
              <a:rPr lang="en-US" sz="1600" dirty="0" err="1">
                <a:latin typeface="Arial" panose="020B0604020202020204" pitchFamily="34" charset="0"/>
                <a:ea typeface="Calibri" panose="020F0502020204030204" pitchFamily="34" charset="0"/>
                <a:cs typeface="Times New Roman" panose="02020603050405020304" pitchFamily="18" charset="0"/>
              </a:rPr>
              <a:t>leite</a:t>
            </a:r>
            <a:r>
              <a:rPr lang="en-US" sz="1600" dirty="0">
                <a:latin typeface="Arial" panose="020B0604020202020204" pitchFamily="34" charset="0"/>
                <a:ea typeface="Calibri" panose="020F0502020204030204" pitchFamily="34" charset="0"/>
                <a:cs typeface="Times New Roman" panose="02020603050405020304" pitchFamily="18" charset="0"/>
              </a:rPr>
              <a:t> que </a:t>
            </a:r>
            <a:r>
              <a:rPr lang="en-US" sz="1600" dirty="0" err="1">
                <a:latin typeface="Arial" panose="020B0604020202020204" pitchFamily="34" charset="0"/>
                <a:ea typeface="Calibri" panose="020F0502020204030204" pitchFamily="34" charset="0"/>
                <a:cs typeface="Times New Roman" panose="02020603050405020304" pitchFamily="18" charset="0"/>
              </a:rPr>
              <a:t>já</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começam</a:t>
            </a:r>
            <a:r>
              <a:rPr lang="en-US" sz="1600" dirty="0">
                <a:latin typeface="Arial" panose="020B0604020202020204" pitchFamily="34" charset="0"/>
                <a:ea typeface="Calibri" panose="020F0502020204030204" pitchFamily="34" charset="0"/>
                <a:cs typeface="Times New Roman" panose="02020603050405020304" pitchFamily="18" charset="0"/>
              </a:rPr>
              <a:t> a </a:t>
            </a:r>
            <a:r>
              <a:rPr lang="en-US" sz="1600" dirty="0" err="1">
                <a:latin typeface="Arial" panose="020B0604020202020204" pitchFamily="34" charset="0"/>
                <a:ea typeface="Calibri" panose="020F0502020204030204" pitchFamily="34" charset="0"/>
                <a:cs typeface="Times New Roman" panose="02020603050405020304" pitchFamily="18" charset="0"/>
              </a:rPr>
              <a:t>ser</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descartados</a:t>
            </a:r>
            <a:r>
              <a:rPr lang="en-US" sz="1600" dirty="0">
                <a:latin typeface="Arial" panose="020B0604020202020204" pitchFamily="34" charset="0"/>
                <a:ea typeface="Calibri" panose="020F0502020204030204" pitchFamily="34" charset="0"/>
                <a:cs typeface="Times New Roman" panose="02020603050405020304" pitchFamily="18" charset="0"/>
              </a:rPr>
              <a:t> e </a:t>
            </a:r>
            <a:r>
              <a:rPr lang="en-US" sz="1600" dirty="0" err="1">
                <a:latin typeface="Arial" panose="020B0604020202020204" pitchFamily="34" charset="0"/>
                <a:ea typeface="Calibri" panose="020F0502020204030204" pitchFamily="34" charset="0"/>
                <a:cs typeface="Times New Roman" panose="02020603050405020304" pitchFamily="18" charset="0"/>
              </a:rPr>
              <a:t>colocando</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em</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sofrimento</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nutricional</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os</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animais</a:t>
            </a:r>
            <a:r>
              <a:rPr lang="en-US" sz="1600" dirty="0">
                <a:latin typeface="Arial" panose="020B0604020202020204" pitchFamily="34" charset="0"/>
                <a:ea typeface="Calibri" panose="020F0502020204030204" pitchFamily="34" charset="0"/>
                <a:cs typeface="Times New Roman" panose="02020603050405020304" pitchFamily="18" charset="0"/>
              </a:rPr>
              <a:t>.</a:t>
            </a:r>
            <a:endParaRPr lang="pt-BR" dirty="0" smtClean="0">
              <a:effectLst/>
              <a:latin typeface="Cambria" panose="02040503050406030204" pitchFamily="18" charset="0"/>
              <a:ea typeface="Calibri" panose="020F0502020204030204" pitchFamily="34" charset="0"/>
              <a:cs typeface="Times New Roman" panose="02020603050405020304" pitchFamily="18" charset="0"/>
            </a:endParaRPr>
          </a:p>
          <a:p>
            <a:pPr algn="r">
              <a:lnSpc>
                <a:spcPct val="105000"/>
              </a:lnSpc>
              <a:spcAft>
                <a:spcPts val="1000"/>
              </a:spcAft>
            </a:pP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Disponível</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em</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100" u="sng" dirty="0" smtClean="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http://www.canalrural.com.br/noticias/agricultura/entenda-como-greve-caminhoneiros-afeta-agronegocio-74708</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Acesso</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em</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  21 de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maio</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 de 2018.</a:t>
            </a:r>
            <a:endParaRPr lang="pt-BR" dirty="0" smtClean="0">
              <a:effectLst/>
              <a:latin typeface="Cambria" panose="02040503050406030204" pitchFamily="18" charset="0"/>
              <a:ea typeface="Calibri" panose="020F0502020204030204" pitchFamily="34" charset="0"/>
              <a:cs typeface="Times New Roman" panose="02020603050405020304" pitchFamily="18" charset="0"/>
            </a:endParaRPr>
          </a:p>
          <a:p>
            <a:pPr algn="r">
              <a:lnSpc>
                <a:spcPct val="105000"/>
              </a:lnSpc>
              <a:spcAft>
                <a:spcPts val="1000"/>
              </a:spcAft>
            </a:pPr>
            <a:r>
              <a:rPr lang="pt-BR" sz="1600" dirty="0">
                <a:latin typeface="Arial" panose="020B0604020202020204" pitchFamily="34" charset="0"/>
                <a:ea typeface="Calibri" panose="020F0502020204030204" pitchFamily="34" charset="0"/>
                <a:cs typeface="Times New Roman" panose="02020603050405020304" pitchFamily="18" charset="0"/>
              </a:rPr>
              <a:t> </a:t>
            </a:r>
            <a:endParaRPr lang="pt-BR" dirty="0" smtClean="0">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05000"/>
              </a:lnSpc>
              <a:spcAft>
                <a:spcPts val="0"/>
              </a:spcAft>
            </a:pPr>
            <a:r>
              <a:rPr lang="pt-BR" sz="1600" dirty="0">
                <a:latin typeface="Arial" panose="020B0604020202020204" pitchFamily="34" charset="0"/>
                <a:ea typeface="Calibri" panose="020F0502020204030204" pitchFamily="34" charset="0"/>
                <a:cs typeface="Times New Roman" panose="02020603050405020304" pitchFamily="18" charset="0"/>
              </a:rPr>
              <a:t>Com base no texto acima, é possível inferir que</a:t>
            </a:r>
            <a:endParaRPr lang="pt-BR" dirty="0" smtClean="0">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05000"/>
              </a:lnSpc>
              <a:spcAft>
                <a:spcPts val="0"/>
              </a:spcAft>
            </a:pPr>
            <a:r>
              <a:rPr lang="pt-BR" sz="1600" dirty="0">
                <a:latin typeface="Arial" panose="020B0604020202020204" pitchFamily="34" charset="0"/>
                <a:ea typeface="Calibri" panose="020F0502020204030204" pitchFamily="34" charset="0"/>
                <a:cs typeface="Times New Roman" panose="02020603050405020304" pitchFamily="18" charset="0"/>
              </a:rPr>
              <a:t> </a:t>
            </a:r>
            <a:endParaRPr lang="pt-BR" dirty="0" smtClean="0">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05000"/>
              </a:lnSpc>
              <a:spcAft>
                <a:spcPts val="0"/>
              </a:spcAft>
            </a:pPr>
            <a:r>
              <a:rPr lang="en-US" sz="1600" dirty="0">
                <a:latin typeface="Arial" panose="020B0604020202020204" pitchFamily="34" charset="0"/>
                <a:ea typeface="Calibri" panose="020F0502020204030204" pitchFamily="34" charset="0"/>
                <a:cs typeface="Times New Roman" panose="02020603050405020304" pitchFamily="18" charset="0"/>
              </a:rPr>
              <a:t>A) A </a:t>
            </a:r>
            <a:r>
              <a:rPr lang="en-US" sz="1600" dirty="0" err="1">
                <a:latin typeface="Arial" panose="020B0604020202020204" pitchFamily="34" charset="0"/>
                <a:ea typeface="Calibri" panose="020F0502020204030204" pitchFamily="34" charset="0"/>
                <a:cs typeface="Times New Roman" panose="02020603050405020304" pitchFamily="18" charset="0"/>
              </a:rPr>
              <a:t>falta</a:t>
            </a:r>
            <a:r>
              <a:rPr lang="en-US" sz="1600" dirty="0">
                <a:latin typeface="Arial" panose="020B0604020202020204" pitchFamily="34" charset="0"/>
                <a:ea typeface="Calibri" panose="020F0502020204030204" pitchFamily="34" charset="0"/>
                <a:cs typeface="Times New Roman" panose="02020603050405020304" pitchFamily="18" charset="0"/>
              </a:rPr>
              <a:t> de </a:t>
            </a:r>
            <a:r>
              <a:rPr lang="en-US" sz="1600" dirty="0" err="1">
                <a:latin typeface="Arial" panose="020B0604020202020204" pitchFamily="34" charset="0"/>
                <a:ea typeface="Calibri" panose="020F0502020204030204" pitchFamily="34" charset="0"/>
                <a:cs typeface="Times New Roman" panose="02020603050405020304" pitchFamily="18" charset="0"/>
              </a:rPr>
              <a:t>escoamento</a:t>
            </a:r>
            <a:r>
              <a:rPr lang="en-US" sz="1600" dirty="0">
                <a:latin typeface="Arial" panose="020B0604020202020204" pitchFamily="34" charset="0"/>
                <a:ea typeface="Calibri" panose="020F0502020204030204" pitchFamily="34" charset="0"/>
                <a:cs typeface="Times New Roman" panose="02020603050405020304" pitchFamily="18" charset="0"/>
              </a:rPr>
              <a:t> da </a:t>
            </a:r>
            <a:r>
              <a:rPr lang="en-US" sz="1600" dirty="0" err="1">
                <a:latin typeface="Arial" panose="020B0604020202020204" pitchFamily="34" charset="0"/>
                <a:ea typeface="Calibri" panose="020F0502020204030204" pitchFamily="34" charset="0"/>
                <a:cs typeface="Times New Roman" panose="02020603050405020304" pitchFamily="18" charset="0"/>
              </a:rPr>
              <a:t>produção</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acabada</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causou</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sofrimento</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nutricional</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smtClean="0">
                <a:latin typeface="Arial" panose="020B0604020202020204" pitchFamily="34" charset="0"/>
                <a:ea typeface="Calibri" panose="020F0502020204030204" pitchFamily="34" charset="0"/>
                <a:cs typeface="Times New Roman" panose="02020603050405020304" pitchFamily="18" charset="0"/>
              </a:rPr>
              <a:t>aos</a:t>
            </a:r>
            <a:r>
              <a:rPr lang="en-US" sz="1600" dirty="0" smtClean="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animais</a:t>
            </a:r>
            <a:r>
              <a:rPr lang="en-US" sz="1600" dirty="0">
                <a:latin typeface="Arial" panose="020B0604020202020204" pitchFamily="34" charset="0"/>
                <a:ea typeface="Calibri" panose="020F0502020204030204" pitchFamily="34" charset="0"/>
                <a:cs typeface="Times New Roman" panose="02020603050405020304" pitchFamily="18" charset="0"/>
              </a:rPr>
              <a:t>.</a:t>
            </a:r>
            <a:endParaRPr lang="pt-BR" dirty="0" smtClean="0">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05000"/>
              </a:lnSpc>
              <a:spcAft>
                <a:spcPts val="0"/>
              </a:spcAft>
            </a:pPr>
            <a:r>
              <a:rPr lang="en-US" sz="1600" dirty="0">
                <a:latin typeface="Arial" panose="020B0604020202020204" pitchFamily="34" charset="0"/>
                <a:ea typeface="Calibri" panose="020F0502020204030204" pitchFamily="34" charset="0"/>
                <a:cs typeface="Times New Roman" panose="02020603050405020304" pitchFamily="18" charset="0"/>
              </a:rPr>
              <a:t>B) </a:t>
            </a:r>
            <a:r>
              <a:rPr lang="en-US" sz="1600" dirty="0" smtClean="0">
                <a:latin typeface="Arial" panose="020B0604020202020204" pitchFamily="34" charset="0"/>
                <a:ea typeface="Calibri" panose="020F0502020204030204" pitchFamily="34" charset="0"/>
                <a:cs typeface="Times New Roman" panose="02020603050405020304" pitchFamily="18" charset="0"/>
              </a:rPr>
              <a:t>A </a:t>
            </a:r>
            <a:r>
              <a:rPr lang="en-US" sz="1600" dirty="0" err="1" smtClean="0">
                <a:latin typeface="Arial" panose="020B0604020202020204" pitchFamily="34" charset="0"/>
                <a:ea typeface="Calibri" panose="020F0502020204030204" pitchFamily="34" charset="0"/>
                <a:cs typeface="Times New Roman" panose="02020603050405020304" pitchFamily="18" charset="0"/>
              </a:rPr>
              <a:t>inutilização</a:t>
            </a:r>
            <a:r>
              <a:rPr lang="en-US" sz="1600" dirty="0" smtClean="0">
                <a:latin typeface="Arial" panose="020B0604020202020204" pitchFamily="34" charset="0"/>
                <a:ea typeface="Calibri" panose="020F0502020204030204" pitchFamily="34" charset="0"/>
                <a:cs typeface="Times New Roman" panose="02020603050405020304" pitchFamily="18" charset="0"/>
              </a:rPr>
              <a:t> de </a:t>
            </a:r>
            <a:r>
              <a:rPr lang="en-US" sz="1600" dirty="0" err="1" smtClean="0">
                <a:latin typeface="Arial" panose="020B0604020202020204" pitchFamily="34" charset="0"/>
                <a:ea typeface="Calibri" panose="020F0502020204030204" pitchFamily="34" charset="0"/>
                <a:cs typeface="Times New Roman" panose="02020603050405020304" pitchFamily="18" charset="0"/>
              </a:rPr>
              <a:t>milhões</a:t>
            </a:r>
            <a:r>
              <a:rPr lang="en-US" sz="1600" dirty="0" smtClean="0">
                <a:latin typeface="Arial" panose="020B0604020202020204" pitchFamily="34" charset="0"/>
                <a:ea typeface="Calibri" panose="020F0502020204030204" pitchFamily="34" charset="0"/>
                <a:cs typeface="Times New Roman" panose="02020603050405020304" pitchFamily="18" charset="0"/>
              </a:rPr>
              <a:t> de </a:t>
            </a:r>
            <a:r>
              <a:rPr lang="en-US" sz="1600" dirty="0" err="1" smtClean="0">
                <a:latin typeface="Arial" panose="020B0604020202020204" pitchFamily="34" charset="0"/>
                <a:ea typeface="Calibri" panose="020F0502020204030204" pitchFamily="34" charset="0"/>
                <a:cs typeface="Times New Roman" panose="02020603050405020304" pitchFamily="18" charset="0"/>
              </a:rPr>
              <a:t>litros</a:t>
            </a:r>
            <a:r>
              <a:rPr lang="en-US" sz="1600" dirty="0" smtClean="0">
                <a:latin typeface="Arial" panose="020B0604020202020204" pitchFamily="34" charset="0"/>
                <a:ea typeface="Calibri" panose="020F0502020204030204" pitchFamily="34" charset="0"/>
                <a:cs typeface="Times New Roman" panose="02020603050405020304" pitchFamily="18" charset="0"/>
              </a:rPr>
              <a:t> de </a:t>
            </a:r>
            <a:r>
              <a:rPr lang="en-US" sz="1600" dirty="0" err="1" smtClean="0">
                <a:latin typeface="Arial" panose="020B0604020202020204" pitchFamily="34" charset="0"/>
                <a:ea typeface="Calibri" panose="020F0502020204030204" pitchFamily="34" charset="0"/>
                <a:cs typeface="Times New Roman" panose="02020603050405020304" pitchFamily="18" charset="0"/>
              </a:rPr>
              <a:t>leite</a:t>
            </a:r>
            <a:r>
              <a:rPr lang="en-US" sz="1600" dirty="0" smtClean="0">
                <a:latin typeface="Arial" panose="020B0604020202020204" pitchFamily="34" charset="0"/>
                <a:ea typeface="Calibri" panose="020F0502020204030204" pitchFamily="34" charset="0"/>
                <a:cs typeface="Times New Roman" panose="02020603050405020304" pitchFamily="18" charset="0"/>
              </a:rPr>
              <a:t> se </a:t>
            </a:r>
            <a:r>
              <a:rPr lang="en-US" sz="1600" dirty="0" err="1" smtClean="0">
                <a:latin typeface="Arial" panose="020B0604020202020204" pitchFamily="34" charset="0"/>
                <a:ea typeface="Calibri" panose="020F0502020204030204" pitchFamily="34" charset="0"/>
                <a:cs typeface="Times New Roman" panose="02020603050405020304" pitchFamily="18" charset="0"/>
              </a:rPr>
              <a:t>deu</a:t>
            </a:r>
            <a:r>
              <a:rPr lang="en-US" sz="1600" dirty="0" smtClean="0">
                <a:latin typeface="Arial" panose="020B0604020202020204" pitchFamily="34" charset="0"/>
                <a:ea typeface="Calibri" panose="020F0502020204030204" pitchFamily="34" charset="0"/>
                <a:cs typeface="Times New Roman" panose="02020603050405020304" pitchFamily="18" charset="0"/>
              </a:rPr>
              <a:t> </a:t>
            </a:r>
            <a:r>
              <a:rPr lang="en-US" sz="1600" dirty="0" err="1" smtClean="0">
                <a:latin typeface="Arial" panose="020B0604020202020204" pitchFamily="34" charset="0"/>
                <a:ea typeface="Calibri" panose="020F0502020204030204" pitchFamily="34" charset="0"/>
                <a:cs typeface="Times New Roman" panose="02020603050405020304" pitchFamily="18" charset="0"/>
              </a:rPr>
              <a:t>por</a:t>
            </a:r>
            <a:r>
              <a:rPr lang="en-US" sz="1600" dirty="0" smtClean="0">
                <a:latin typeface="Arial" panose="020B0604020202020204" pitchFamily="34" charset="0"/>
                <a:ea typeface="Calibri" panose="020F0502020204030204" pitchFamily="34" charset="0"/>
                <a:cs typeface="Times New Roman" panose="02020603050405020304" pitchFamily="18" charset="0"/>
              </a:rPr>
              <a:t> causa do </a:t>
            </a:r>
            <a:r>
              <a:rPr lang="en-US" sz="1600" dirty="0" err="1" smtClean="0">
                <a:latin typeface="Arial" panose="020B0604020202020204" pitchFamily="34" charset="0"/>
                <a:ea typeface="Calibri" panose="020F0502020204030204" pitchFamily="34" charset="0"/>
                <a:cs typeface="Times New Roman" panose="02020603050405020304" pitchFamily="18" charset="0"/>
              </a:rPr>
              <a:t>sofrimento</a:t>
            </a:r>
            <a:r>
              <a:rPr lang="en-US" sz="1600" dirty="0" smtClean="0">
                <a:latin typeface="Arial" panose="020B0604020202020204" pitchFamily="34" charset="0"/>
                <a:ea typeface="Calibri" panose="020F0502020204030204" pitchFamily="34" charset="0"/>
                <a:cs typeface="Times New Roman" panose="02020603050405020304" pitchFamily="18" charset="0"/>
              </a:rPr>
              <a:t> </a:t>
            </a:r>
            <a:r>
              <a:rPr lang="en-US" sz="1600" dirty="0" err="1" smtClean="0">
                <a:latin typeface="Arial" panose="020B0604020202020204" pitchFamily="34" charset="0"/>
                <a:ea typeface="Calibri" panose="020F0502020204030204" pitchFamily="34" charset="0"/>
                <a:cs typeface="Times New Roman" panose="02020603050405020304" pitchFamily="18" charset="0"/>
              </a:rPr>
              <a:t>nutricional</a:t>
            </a:r>
            <a:r>
              <a:rPr lang="en-US" sz="1600" dirty="0" smtClean="0">
                <a:latin typeface="Arial" panose="020B0604020202020204" pitchFamily="34" charset="0"/>
                <a:ea typeface="Calibri" panose="020F0502020204030204" pitchFamily="34" charset="0"/>
                <a:cs typeface="Times New Roman" panose="02020603050405020304" pitchFamily="18" charset="0"/>
              </a:rPr>
              <a:t> que </a:t>
            </a:r>
            <a:r>
              <a:rPr lang="en-US" sz="1600" dirty="0" err="1" smtClean="0">
                <a:latin typeface="Arial" panose="020B0604020202020204" pitchFamily="34" charset="0"/>
                <a:ea typeface="Calibri" panose="020F0502020204030204" pitchFamily="34" charset="0"/>
                <a:cs typeface="Times New Roman" panose="02020603050405020304" pitchFamily="18" charset="0"/>
              </a:rPr>
              <a:t>os</a:t>
            </a:r>
            <a:r>
              <a:rPr lang="en-US" sz="1600" dirty="0" smtClean="0">
                <a:latin typeface="Arial" panose="020B0604020202020204" pitchFamily="34" charset="0"/>
                <a:ea typeface="Calibri" panose="020F0502020204030204" pitchFamily="34" charset="0"/>
                <a:cs typeface="Times New Roman" panose="02020603050405020304" pitchFamily="18" charset="0"/>
              </a:rPr>
              <a:t> </a:t>
            </a:r>
            <a:r>
              <a:rPr lang="en-US" sz="1600" dirty="0" err="1" smtClean="0">
                <a:latin typeface="Arial" panose="020B0604020202020204" pitchFamily="34" charset="0"/>
                <a:ea typeface="Calibri" panose="020F0502020204030204" pitchFamily="34" charset="0"/>
                <a:cs typeface="Times New Roman" panose="02020603050405020304" pitchFamily="18" charset="0"/>
              </a:rPr>
              <a:t>animais</a:t>
            </a:r>
            <a:r>
              <a:rPr lang="en-US" sz="1600" dirty="0" smtClean="0">
                <a:latin typeface="Arial" panose="020B0604020202020204" pitchFamily="34" charset="0"/>
                <a:ea typeface="Calibri" panose="020F0502020204030204" pitchFamily="34" charset="0"/>
                <a:cs typeface="Times New Roman" panose="02020603050405020304" pitchFamily="18" charset="0"/>
              </a:rPr>
              <a:t> </a:t>
            </a:r>
            <a:r>
              <a:rPr lang="en-US" sz="1600" dirty="0" err="1" smtClean="0">
                <a:latin typeface="Arial" panose="020B0604020202020204" pitchFamily="34" charset="0"/>
                <a:ea typeface="Calibri" panose="020F0502020204030204" pitchFamily="34" charset="0"/>
                <a:cs typeface="Times New Roman" panose="02020603050405020304" pitchFamily="18" charset="0"/>
              </a:rPr>
              <a:t>estão</a:t>
            </a:r>
            <a:r>
              <a:rPr lang="en-US" sz="1600" dirty="0" smtClean="0">
                <a:latin typeface="Arial" panose="020B0604020202020204" pitchFamily="34" charset="0"/>
                <a:ea typeface="Calibri" panose="020F0502020204030204" pitchFamily="34" charset="0"/>
                <a:cs typeface="Times New Roman" panose="02020603050405020304" pitchFamily="18" charset="0"/>
              </a:rPr>
              <a:t> </a:t>
            </a:r>
            <a:r>
              <a:rPr lang="en-US" sz="1600" dirty="0" err="1" smtClean="0">
                <a:latin typeface="Arial" panose="020B0604020202020204" pitchFamily="34" charset="0"/>
                <a:ea typeface="Calibri" panose="020F0502020204030204" pitchFamily="34" charset="0"/>
                <a:cs typeface="Times New Roman" panose="02020603050405020304" pitchFamily="18" charset="0"/>
              </a:rPr>
              <a:t>sofrendo</a:t>
            </a:r>
            <a:r>
              <a:rPr lang="en-US" sz="1600" dirty="0" smtClean="0">
                <a:latin typeface="Arial" panose="020B0604020202020204" pitchFamily="34" charset="0"/>
                <a:ea typeface="Calibri" panose="020F0502020204030204" pitchFamily="34" charset="0"/>
                <a:cs typeface="Times New Roman" panose="02020603050405020304" pitchFamily="18" charset="0"/>
              </a:rPr>
              <a:t> </a:t>
            </a:r>
            <a:r>
              <a:rPr lang="en-US" sz="1600" dirty="0" err="1" smtClean="0">
                <a:latin typeface="Arial" panose="020B0604020202020204" pitchFamily="34" charset="0"/>
                <a:ea typeface="Calibri" panose="020F0502020204030204" pitchFamily="34" charset="0"/>
                <a:cs typeface="Times New Roman" panose="02020603050405020304" pitchFamily="18" charset="0"/>
              </a:rPr>
              <a:t>por</a:t>
            </a:r>
            <a:r>
              <a:rPr lang="en-US" sz="1600" dirty="0" smtClean="0">
                <a:latin typeface="Arial" panose="020B0604020202020204" pitchFamily="34" charset="0"/>
                <a:ea typeface="Calibri" panose="020F0502020204030204" pitchFamily="34" charset="0"/>
                <a:cs typeface="Times New Roman" panose="02020603050405020304" pitchFamily="18" charset="0"/>
              </a:rPr>
              <a:t> </a:t>
            </a:r>
            <a:r>
              <a:rPr lang="en-US" sz="1600" dirty="0" err="1" smtClean="0">
                <a:latin typeface="Arial" panose="020B0604020202020204" pitchFamily="34" charset="0"/>
                <a:ea typeface="Calibri" panose="020F0502020204030204" pitchFamily="34" charset="0"/>
                <a:cs typeface="Times New Roman" panose="02020603050405020304" pitchFamily="18" charset="0"/>
              </a:rPr>
              <a:t>conta</a:t>
            </a:r>
            <a:r>
              <a:rPr lang="en-US" sz="1600" dirty="0" smtClean="0">
                <a:latin typeface="Arial" panose="020B0604020202020204" pitchFamily="34" charset="0"/>
                <a:ea typeface="Calibri" panose="020F0502020204030204" pitchFamily="34" charset="0"/>
                <a:cs typeface="Times New Roman" panose="02020603050405020304" pitchFamily="18" charset="0"/>
              </a:rPr>
              <a:t> da </a:t>
            </a:r>
            <a:r>
              <a:rPr lang="en-US" sz="1600" dirty="0" err="1" smtClean="0">
                <a:latin typeface="Arial" panose="020B0604020202020204" pitchFamily="34" charset="0"/>
                <a:ea typeface="Calibri" panose="020F0502020204030204" pitchFamily="34" charset="0"/>
                <a:cs typeface="Times New Roman" panose="02020603050405020304" pitchFamily="18" charset="0"/>
              </a:rPr>
              <a:t>greve</a:t>
            </a:r>
            <a:r>
              <a:rPr lang="en-US" sz="1600" dirty="0" smtClean="0">
                <a:latin typeface="Arial" panose="020B0604020202020204" pitchFamily="34" charset="0"/>
                <a:ea typeface="Calibri" panose="020F0502020204030204" pitchFamily="34" charset="0"/>
                <a:cs typeface="Times New Roman" panose="02020603050405020304" pitchFamily="18" charset="0"/>
              </a:rPr>
              <a:t>.</a:t>
            </a:r>
            <a:endParaRPr lang="pt-BR" dirty="0" smtClean="0">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05000"/>
              </a:lnSpc>
              <a:spcAft>
                <a:spcPts val="0"/>
              </a:spcAft>
            </a:pPr>
            <a:r>
              <a:rPr lang="en-US" sz="1600" dirty="0" smtClean="0">
                <a:latin typeface="Arial" panose="020B0604020202020204" pitchFamily="34" charset="0"/>
                <a:ea typeface="Calibri" panose="020F0502020204030204" pitchFamily="34" charset="0"/>
                <a:cs typeface="Times New Roman" panose="02020603050405020304" pitchFamily="18" charset="0"/>
              </a:rPr>
              <a:t>C) </a:t>
            </a:r>
            <a:r>
              <a:rPr lang="en-US" sz="1600" dirty="0" err="1" smtClean="0">
                <a:latin typeface="Arial" panose="020B0604020202020204" pitchFamily="34" charset="0"/>
                <a:ea typeface="Calibri" panose="020F0502020204030204" pitchFamily="34" charset="0"/>
                <a:cs typeface="Times New Roman" panose="02020603050405020304" pitchFamily="18" charset="0"/>
              </a:rPr>
              <a:t>Os</a:t>
            </a:r>
            <a:r>
              <a:rPr lang="en-US" sz="1600" dirty="0" smtClean="0">
                <a:latin typeface="Arial" panose="020B0604020202020204" pitchFamily="34" charset="0"/>
                <a:ea typeface="Calibri" panose="020F0502020204030204" pitchFamily="34" charset="0"/>
                <a:cs typeface="Times New Roman" panose="02020603050405020304" pitchFamily="18" charset="0"/>
              </a:rPr>
              <a:t> </a:t>
            </a:r>
            <a:r>
              <a:rPr lang="en-US" sz="1600" dirty="0" err="1" smtClean="0">
                <a:latin typeface="Arial" panose="020B0604020202020204" pitchFamily="34" charset="0"/>
                <a:ea typeface="Calibri" panose="020F0502020204030204" pitchFamily="34" charset="0"/>
                <a:cs typeface="Times New Roman" panose="02020603050405020304" pitchFamily="18" charset="0"/>
              </a:rPr>
              <a:t>autores</a:t>
            </a:r>
            <a:r>
              <a:rPr lang="en-US" sz="1600" dirty="0" smtClean="0">
                <a:latin typeface="Arial" panose="020B0604020202020204" pitchFamily="34" charset="0"/>
                <a:ea typeface="Calibri" panose="020F0502020204030204" pitchFamily="34" charset="0"/>
                <a:cs typeface="Times New Roman" panose="02020603050405020304" pitchFamily="18" charset="0"/>
              </a:rPr>
              <a:t> da nota </a:t>
            </a:r>
            <a:r>
              <a:rPr lang="en-US" sz="1600" dirty="0" err="1" smtClean="0">
                <a:latin typeface="Arial" panose="020B0604020202020204" pitchFamily="34" charset="0"/>
                <a:ea typeface="Calibri" panose="020F0502020204030204" pitchFamily="34" charset="0"/>
                <a:cs typeface="Times New Roman" panose="02020603050405020304" pitchFamily="18" charset="0"/>
              </a:rPr>
              <a:t>expressam</a:t>
            </a:r>
            <a:r>
              <a:rPr lang="en-US" sz="1600" dirty="0" smtClean="0">
                <a:latin typeface="Arial" panose="020B0604020202020204" pitchFamily="34" charset="0"/>
                <a:ea typeface="Calibri" panose="020F0502020204030204" pitchFamily="34" charset="0"/>
                <a:cs typeface="Times New Roman" panose="02020603050405020304" pitchFamily="18" charset="0"/>
              </a:rPr>
              <a:t> </a:t>
            </a:r>
            <a:r>
              <a:rPr lang="en-US" sz="1600" dirty="0" err="1" smtClean="0">
                <a:latin typeface="Arial" panose="020B0604020202020204" pitchFamily="34" charset="0"/>
                <a:ea typeface="Calibri" panose="020F0502020204030204" pitchFamily="34" charset="0"/>
                <a:cs typeface="Times New Roman" panose="02020603050405020304" pitchFamily="18" charset="0"/>
              </a:rPr>
              <a:t>sua</a:t>
            </a:r>
            <a:r>
              <a:rPr lang="en-US" sz="1600" dirty="0" smtClean="0">
                <a:latin typeface="Arial" panose="020B0604020202020204" pitchFamily="34" charset="0"/>
                <a:ea typeface="Calibri" panose="020F0502020204030204" pitchFamily="34" charset="0"/>
                <a:cs typeface="Times New Roman" panose="02020603050405020304" pitchFamily="18" charset="0"/>
              </a:rPr>
              <a:t> </a:t>
            </a:r>
            <a:r>
              <a:rPr lang="en-US" sz="1600" dirty="0" err="1" smtClean="0">
                <a:latin typeface="Arial" panose="020B0604020202020204" pitchFamily="34" charset="0"/>
                <a:ea typeface="Calibri" panose="020F0502020204030204" pitchFamily="34" charset="0"/>
                <a:cs typeface="Times New Roman" panose="02020603050405020304" pitchFamily="18" charset="0"/>
              </a:rPr>
              <a:t>indignação</a:t>
            </a:r>
            <a:r>
              <a:rPr lang="en-US" sz="1600" dirty="0" smtClean="0">
                <a:latin typeface="Arial" panose="020B0604020202020204" pitchFamily="34" charset="0"/>
                <a:ea typeface="Calibri" panose="020F0502020204030204" pitchFamily="34" charset="0"/>
                <a:cs typeface="Times New Roman" panose="02020603050405020304" pitchFamily="18" charset="0"/>
              </a:rPr>
              <a:t> </a:t>
            </a:r>
            <a:r>
              <a:rPr lang="en-US" sz="1600" dirty="0" err="1" smtClean="0">
                <a:latin typeface="Arial" panose="020B0604020202020204" pitchFamily="34" charset="0"/>
                <a:ea typeface="Calibri" panose="020F0502020204030204" pitchFamily="34" charset="0"/>
                <a:cs typeface="Times New Roman" panose="02020603050405020304" pitchFamily="18" charset="0"/>
              </a:rPr>
              <a:t>pelo</a:t>
            </a:r>
            <a:r>
              <a:rPr lang="en-US" sz="1600" dirty="0" smtClean="0">
                <a:latin typeface="Arial" panose="020B0604020202020204" pitchFamily="34" charset="0"/>
                <a:ea typeface="Calibri" panose="020F0502020204030204" pitchFamily="34" charset="0"/>
                <a:cs typeface="Times New Roman" panose="02020603050405020304" pitchFamily="18" charset="0"/>
              </a:rPr>
              <a:t> </a:t>
            </a:r>
            <a:r>
              <a:rPr lang="en-US" sz="1600" dirty="0" err="1" smtClean="0">
                <a:latin typeface="Arial" panose="020B0604020202020204" pitchFamily="34" charset="0"/>
                <a:ea typeface="Calibri" panose="020F0502020204030204" pitchFamily="34" charset="0"/>
                <a:cs typeface="Times New Roman" panose="02020603050405020304" pitchFamily="18" charset="0"/>
              </a:rPr>
              <a:t>descarte</a:t>
            </a:r>
            <a:r>
              <a:rPr lang="en-US" sz="1600" dirty="0" smtClean="0">
                <a:latin typeface="Arial" panose="020B0604020202020204" pitchFamily="34" charset="0"/>
                <a:ea typeface="Calibri" panose="020F0502020204030204" pitchFamily="34" charset="0"/>
                <a:cs typeface="Times New Roman" panose="02020603050405020304" pitchFamily="18" charset="0"/>
              </a:rPr>
              <a:t> de </a:t>
            </a:r>
            <a:r>
              <a:rPr lang="en-US" sz="1600" dirty="0" err="1" smtClean="0">
                <a:latin typeface="Arial" panose="020B0604020202020204" pitchFamily="34" charset="0"/>
                <a:ea typeface="Calibri" panose="020F0502020204030204" pitchFamily="34" charset="0"/>
                <a:cs typeface="Times New Roman" panose="02020603050405020304" pitchFamily="18" charset="0"/>
              </a:rPr>
              <a:t>milhões</a:t>
            </a:r>
            <a:r>
              <a:rPr lang="en-US" sz="1600" dirty="0" smtClean="0">
                <a:latin typeface="Arial" panose="020B0604020202020204" pitchFamily="34" charset="0"/>
                <a:ea typeface="Calibri" panose="020F0502020204030204" pitchFamily="34" charset="0"/>
                <a:cs typeface="Times New Roman" panose="02020603050405020304" pitchFamily="18" charset="0"/>
              </a:rPr>
              <a:t> de </a:t>
            </a:r>
            <a:r>
              <a:rPr lang="en-US" sz="1600" dirty="0" err="1" smtClean="0">
                <a:latin typeface="Arial" panose="020B0604020202020204" pitchFamily="34" charset="0"/>
                <a:ea typeface="Calibri" panose="020F0502020204030204" pitchFamily="34" charset="0"/>
                <a:cs typeface="Times New Roman" panose="02020603050405020304" pitchFamily="18" charset="0"/>
              </a:rPr>
              <a:t>litros</a:t>
            </a:r>
            <a:r>
              <a:rPr lang="en-US" sz="1600" dirty="0" smtClean="0">
                <a:latin typeface="Arial" panose="020B0604020202020204" pitchFamily="34" charset="0"/>
                <a:ea typeface="Calibri" panose="020F0502020204030204" pitchFamily="34" charset="0"/>
                <a:cs typeface="Times New Roman" panose="02020603050405020304" pitchFamily="18" charset="0"/>
              </a:rPr>
              <a:t> de </a:t>
            </a:r>
            <a:r>
              <a:rPr lang="en-US" sz="1600" dirty="0" err="1" smtClean="0">
                <a:latin typeface="Arial" panose="020B0604020202020204" pitchFamily="34" charset="0"/>
                <a:ea typeface="Calibri" panose="020F0502020204030204" pitchFamily="34" charset="0"/>
                <a:cs typeface="Times New Roman" panose="02020603050405020304" pitchFamily="18" charset="0"/>
              </a:rPr>
              <a:t>leite</a:t>
            </a:r>
            <a:r>
              <a:rPr lang="en-US" sz="1600" dirty="0" smtClean="0">
                <a:latin typeface="Arial" panose="020B0604020202020204" pitchFamily="34" charset="0"/>
                <a:ea typeface="Calibri" panose="020F0502020204030204" pitchFamily="34" charset="0"/>
                <a:cs typeface="Times New Roman" panose="02020603050405020304" pitchFamily="18" charset="0"/>
              </a:rPr>
              <a:t>, </a:t>
            </a:r>
            <a:r>
              <a:rPr lang="en-US" sz="1600" dirty="0" err="1" smtClean="0">
                <a:latin typeface="Arial" panose="020B0604020202020204" pitchFamily="34" charset="0"/>
                <a:ea typeface="Calibri" panose="020F0502020204030204" pitchFamily="34" charset="0"/>
                <a:cs typeface="Times New Roman" panose="02020603050405020304" pitchFamily="18" charset="0"/>
              </a:rPr>
              <a:t>devido</a:t>
            </a:r>
            <a:r>
              <a:rPr lang="en-US" sz="1600" dirty="0" smtClean="0">
                <a:latin typeface="Arial" panose="020B0604020202020204" pitchFamily="34" charset="0"/>
                <a:ea typeface="Calibri" panose="020F0502020204030204" pitchFamily="34" charset="0"/>
                <a:cs typeface="Times New Roman" panose="02020603050405020304" pitchFamily="18" charset="0"/>
              </a:rPr>
              <a:t> à </a:t>
            </a:r>
            <a:r>
              <a:rPr lang="en-US" sz="1600" dirty="0" err="1" smtClean="0">
                <a:latin typeface="Arial" panose="020B0604020202020204" pitchFamily="34" charset="0"/>
                <a:ea typeface="Calibri" panose="020F0502020204030204" pitchFamily="34" charset="0"/>
                <a:cs typeface="Times New Roman" panose="02020603050405020304" pitchFamily="18" charset="0"/>
              </a:rPr>
              <a:t>greve</a:t>
            </a:r>
            <a:r>
              <a:rPr lang="en-US" sz="1600" dirty="0" smtClean="0">
                <a:latin typeface="Arial" panose="020B0604020202020204" pitchFamily="34" charset="0"/>
                <a:ea typeface="Calibri" panose="020F0502020204030204" pitchFamily="34" charset="0"/>
                <a:cs typeface="Times New Roman" panose="02020603050405020304" pitchFamily="18" charset="0"/>
              </a:rPr>
              <a:t>, o que </a:t>
            </a:r>
            <a:r>
              <a:rPr lang="en-US" sz="1600" dirty="0" err="1" smtClean="0">
                <a:latin typeface="Arial" panose="020B0604020202020204" pitchFamily="34" charset="0"/>
                <a:ea typeface="Calibri" panose="020F0502020204030204" pitchFamily="34" charset="0"/>
                <a:cs typeface="Times New Roman" panose="02020603050405020304" pitchFamily="18" charset="0"/>
              </a:rPr>
              <a:t>causou</a:t>
            </a:r>
            <a:r>
              <a:rPr lang="en-US" sz="1600" dirty="0" smtClean="0">
                <a:latin typeface="Arial" panose="020B0604020202020204" pitchFamily="34" charset="0"/>
                <a:ea typeface="Calibri" panose="020F0502020204030204" pitchFamily="34" charset="0"/>
                <a:cs typeface="Times New Roman" panose="02020603050405020304" pitchFamily="18" charset="0"/>
              </a:rPr>
              <a:t> a </a:t>
            </a:r>
            <a:r>
              <a:rPr lang="en-US" sz="1600" dirty="0" err="1" smtClean="0">
                <a:latin typeface="Arial" panose="020B0604020202020204" pitchFamily="34" charset="0"/>
                <a:ea typeface="Calibri" panose="020F0502020204030204" pitchFamily="34" charset="0"/>
                <a:cs typeface="Times New Roman" panose="02020603050405020304" pitchFamily="18" charset="0"/>
              </a:rPr>
              <a:t>falta</a:t>
            </a:r>
            <a:r>
              <a:rPr lang="en-US" sz="1600" dirty="0" smtClean="0">
                <a:latin typeface="Arial" panose="020B0604020202020204" pitchFamily="34" charset="0"/>
                <a:ea typeface="Calibri" panose="020F0502020204030204" pitchFamily="34" charset="0"/>
                <a:cs typeface="Times New Roman" panose="02020603050405020304" pitchFamily="18" charset="0"/>
              </a:rPr>
              <a:t> de </a:t>
            </a:r>
            <a:r>
              <a:rPr lang="en-US" sz="1600" dirty="0" err="1" smtClean="0">
                <a:latin typeface="Arial" panose="020B0604020202020204" pitchFamily="34" charset="0"/>
                <a:ea typeface="Calibri" panose="020F0502020204030204" pitchFamily="34" charset="0"/>
                <a:cs typeface="Times New Roman" panose="02020603050405020304" pitchFamily="18" charset="0"/>
              </a:rPr>
              <a:t>escoamento</a:t>
            </a:r>
            <a:r>
              <a:rPr lang="en-US" sz="1600" dirty="0" smtClean="0">
                <a:latin typeface="Arial" panose="020B0604020202020204" pitchFamily="34" charset="0"/>
                <a:ea typeface="Calibri" panose="020F0502020204030204" pitchFamily="34" charset="0"/>
                <a:cs typeface="Times New Roman" panose="02020603050405020304" pitchFamily="18" charset="0"/>
              </a:rPr>
              <a:t> do </a:t>
            </a:r>
            <a:r>
              <a:rPr lang="en-US" sz="1600" dirty="0" err="1" smtClean="0">
                <a:latin typeface="Arial" panose="020B0604020202020204" pitchFamily="34" charset="0"/>
                <a:ea typeface="Calibri" panose="020F0502020204030204" pitchFamily="34" charset="0"/>
                <a:cs typeface="Times New Roman" panose="02020603050405020304" pitchFamily="18" charset="0"/>
              </a:rPr>
              <a:t>produto</a:t>
            </a:r>
            <a:r>
              <a:rPr lang="en-US" sz="1600" dirty="0" smtClean="0">
                <a:latin typeface="Arial" panose="020B0604020202020204" pitchFamily="34" charset="0"/>
                <a:ea typeface="Calibri" panose="020F0502020204030204" pitchFamily="34" charset="0"/>
                <a:cs typeface="Times New Roman" panose="02020603050405020304" pitchFamily="18" charset="0"/>
              </a:rPr>
              <a:t> </a:t>
            </a:r>
            <a:r>
              <a:rPr lang="en-US" sz="1600" dirty="0" err="1" smtClean="0">
                <a:latin typeface="Arial" panose="020B0604020202020204" pitchFamily="34" charset="0"/>
                <a:ea typeface="Calibri" panose="020F0502020204030204" pitchFamily="34" charset="0"/>
                <a:cs typeface="Times New Roman" panose="02020603050405020304" pitchFamily="18" charset="0"/>
              </a:rPr>
              <a:t>acabado</a:t>
            </a:r>
            <a:r>
              <a:rPr lang="en-US" sz="1600" dirty="0" smtClean="0">
                <a:latin typeface="Arial" panose="020B0604020202020204" pitchFamily="34" charset="0"/>
                <a:ea typeface="Calibri" panose="020F0502020204030204" pitchFamily="34" charset="0"/>
                <a:cs typeface="Times New Roman" panose="02020603050405020304" pitchFamily="18" charset="0"/>
              </a:rPr>
              <a:t>.</a:t>
            </a:r>
            <a:endParaRPr lang="pt-BR" dirty="0" smtClean="0">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05000"/>
              </a:lnSpc>
              <a:spcAft>
                <a:spcPts val="0"/>
              </a:spcAft>
            </a:pPr>
            <a:r>
              <a:rPr lang="en-US" sz="1600" dirty="0" smtClean="0">
                <a:latin typeface="Arial" panose="020B0604020202020204" pitchFamily="34" charset="0"/>
                <a:ea typeface="Calibri" panose="020F0502020204030204" pitchFamily="34" charset="0"/>
                <a:cs typeface="Times New Roman" panose="02020603050405020304" pitchFamily="18" charset="0"/>
              </a:rPr>
              <a:t>D</a:t>
            </a:r>
            <a:r>
              <a:rPr lang="en-US" sz="1600" dirty="0">
                <a:latin typeface="Arial" panose="020B0604020202020204" pitchFamily="34" charset="0"/>
                <a:ea typeface="Calibri" panose="020F0502020204030204" pitchFamily="34" charset="0"/>
                <a:cs typeface="Times New Roman" panose="02020603050405020304" pitchFamily="18" charset="0"/>
              </a:rPr>
              <a:t>) A </a:t>
            </a:r>
            <a:r>
              <a:rPr lang="en-US" sz="1600" dirty="0" err="1">
                <a:latin typeface="Arial" panose="020B0604020202020204" pitchFamily="34" charset="0"/>
                <a:ea typeface="Calibri" panose="020F0502020204030204" pitchFamily="34" charset="0"/>
                <a:cs typeface="Times New Roman" panose="02020603050405020304" pitchFamily="18" charset="0"/>
              </a:rPr>
              <a:t>alegação</a:t>
            </a:r>
            <a:r>
              <a:rPr lang="en-US" sz="1600" dirty="0">
                <a:latin typeface="Arial" panose="020B0604020202020204" pitchFamily="34" charset="0"/>
                <a:ea typeface="Calibri" panose="020F0502020204030204" pitchFamily="34" charset="0"/>
                <a:cs typeface="Times New Roman" panose="02020603050405020304" pitchFamily="18" charset="0"/>
              </a:rPr>
              <a:t> de </a:t>
            </a:r>
            <a:r>
              <a:rPr lang="en-US" sz="1600" dirty="0" err="1">
                <a:latin typeface="Arial" panose="020B0604020202020204" pitchFamily="34" charset="0"/>
                <a:ea typeface="Calibri" panose="020F0502020204030204" pitchFamily="34" charset="0"/>
                <a:cs typeface="Times New Roman" panose="02020603050405020304" pitchFamily="18" charset="0"/>
              </a:rPr>
              <a:t>mais</a:t>
            </a:r>
            <a:r>
              <a:rPr lang="en-US" sz="1600" dirty="0">
                <a:latin typeface="Arial" panose="020B0604020202020204" pitchFamily="34" charset="0"/>
                <a:ea typeface="Calibri" panose="020F0502020204030204" pitchFamily="34" charset="0"/>
                <a:cs typeface="Times New Roman" panose="02020603050405020304" pitchFamily="18" charset="0"/>
              </a:rPr>
              <a:t> de </a:t>
            </a:r>
            <a:r>
              <a:rPr lang="en-US" sz="1600" dirty="0" smtClean="0">
                <a:latin typeface="Arial" panose="020B0604020202020204" pitchFamily="34" charset="0"/>
                <a:ea typeface="Calibri" panose="020F0502020204030204" pitchFamily="34" charset="0"/>
                <a:cs typeface="Times New Roman" panose="02020603050405020304" pitchFamily="18" charset="0"/>
              </a:rPr>
              <a:t>20 mil </a:t>
            </a:r>
            <a:r>
              <a:rPr lang="en-US" sz="1600" dirty="0" err="1">
                <a:latin typeface="Arial" panose="020B0604020202020204" pitchFamily="34" charset="0"/>
                <a:ea typeface="Calibri" panose="020F0502020204030204" pitchFamily="34" charset="0"/>
                <a:cs typeface="Times New Roman" panose="02020603050405020304" pitchFamily="18" charset="0"/>
              </a:rPr>
              <a:t>propriedades</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rurais</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sobre</a:t>
            </a:r>
            <a:r>
              <a:rPr lang="en-US" sz="1600" dirty="0">
                <a:latin typeface="Arial" panose="020B0604020202020204" pitchFamily="34" charset="0"/>
                <a:ea typeface="Calibri" panose="020F0502020204030204" pitchFamily="34" charset="0"/>
                <a:cs typeface="Times New Roman" panose="02020603050405020304" pitchFamily="18" charset="0"/>
              </a:rPr>
              <a:t> a </a:t>
            </a:r>
            <a:r>
              <a:rPr lang="en-US" sz="1600" dirty="0" err="1" smtClean="0">
                <a:latin typeface="Arial" panose="020B0604020202020204" pitchFamily="34" charset="0"/>
                <a:ea typeface="Calibri" panose="020F0502020204030204" pitchFamily="34" charset="0"/>
                <a:cs typeface="Times New Roman" panose="02020603050405020304" pitchFamily="18" charset="0"/>
              </a:rPr>
              <a:t>paralisação</a:t>
            </a:r>
            <a:r>
              <a:rPr lang="en-US" sz="1600" dirty="0" smtClean="0">
                <a:latin typeface="Arial" panose="020B0604020202020204" pitchFamily="34" charset="0"/>
                <a:ea typeface="Calibri" panose="020F0502020204030204" pitchFamily="34" charset="0"/>
                <a:cs typeface="Times New Roman" panose="02020603050405020304" pitchFamily="18" charset="0"/>
              </a:rPr>
              <a:t> </a:t>
            </a:r>
            <a:r>
              <a:rPr lang="en-US" sz="1600" dirty="0">
                <a:latin typeface="Arial" panose="020B0604020202020204" pitchFamily="34" charset="0"/>
                <a:ea typeface="Calibri" panose="020F0502020204030204" pitchFamily="34" charset="0"/>
                <a:cs typeface="Times New Roman" panose="02020603050405020304" pitchFamily="18" charset="0"/>
              </a:rPr>
              <a:t>da </a:t>
            </a:r>
            <a:r>
              <a:rPr lang="en-US" sz="1600" dirty="0" err="1">
                <a:latin typeface="Arial" panose="020B0604020202020204" pitchFamily="34" charset="0"/>
                <a:ea typeface="Calibri" panose="020F0502020204030204" pitchFamily="34" charset="0"/>
                <a:cs typeface="Times New Roman" panose="02020603050405020304" pitchFamily="18" charset="0"/>
              </a:rPr>
              <a:t>circulação</a:t>
            </a:r>
            <a:r>
              <a:rPr lang="en-US" sz="1600" dirty="0">
                <a:latin typeface="Arial" panose="020B0604020202020204" pitchFamily="34" charset="0"/>
                <a:ea typeface="Calibri" panose="020F0502020204030204" pitchFamily="34" charset="0"/>
                <a:cs typeface="Times New Roman" panose="02020603050405020304" pitchFamily="18" charset="0"/>
              </a:rPr>
              <a:t> de bens, </a:t>
            </a:r>
            <a:r>
              <a:rPr lang="en-US" sz="1600" dirty="0" err="1">
                <a:latin typeface="Arial" panose="020B0604020202020204" pitchFamily="34" charset="0"/>
                <a:ea typeface="Calibri" panose="020F0502020204030204" pitchFamily="34" charset="0"/>
                <a:cs typeface="Times New Roman" panose="02020603050405020304" pitchFamily="18" charset="0"/>
              </a:rPr>
              <a:t>mercadorias</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matérias-primas</a:t>
            </a:r>
            <a:r>
              <a:rPr lang="en-US" sz="1600" dirty="0">
                <a:latin typeface="Arial" panose="020B0604020202020204" pitchFamily="34" charset="0"/>
                <a:ea typeface="Calibri" panose="020F0502020204030204" pitchFamily="34" charset="0"/>
                <a:cs typeface="Times New Roman" panose="02020603050405020304" pitchFamily="18" charset="0"/>
              </a:rPr>
              <a:t> e </a:t>
            </a:r>
            <a:r>
              <a:rPr lang="en-US" sz="1600" dirty="0" err="1">
                <a:latin typeface="Arial" panose="020B0604020202020204" pitchFamily="34" charset="0"/>
                <a:ea typeface="Calibri" panose="020F0502020204030204" pitchFamily="34" charset="0"/>
                <a:cs typeface="Times New Roman" panose="02020603050405020304" pitchFamily="18" charset="0"/>
              </a:rPr>
              <a:t>insumos</a:t>
            </a:r>
            <a:r>
              <a:rPr lang="en-US" sz="1600" dirty="0">
                <a:latin typeface="Arial" panose="020B0604020202020204" pitchFamily="34" charset="0"/>
                <a:ea typeface="Calibri" panose="020F0502020204030204" pitchFamily="34" charset="0"/>
                <a:cs typeface="Times New Roman" panose="02020603050405020304" pitchFamily="18" charset="0"/>
              </a:rPr>
              <a:t> que </a:t>
            </a:r>
            <a:r>
              <a:rPr lang="en-US" sz="1600" dirty="0" err="1">
                <a:latin typeface="Arial" panose="020B0604020202020204" pitchFamily="34" charset="0"/>
                <a:ea typeface="Calibri" panose="020F0502020204030204" pitchFamily="34" charset="0"/>
                <a:cs typeface="Times New Roman" panose="02020603050405020304" pitchFamily="18" charset="0"/>
              </a:rPr>
              <a:t>afetou</a:t>
            </a:r>
            <a:r>
              <a:rPr lang="en-US" sz="1600" dirty="0">
                <a:latin typeface="Arial" panose="020B0604020202020204" pitchFamily="34" charset="0"/>
                <a:ea typeface="Calibri" panose="020F0502020204030204" pitchFamily="34" charset="0"/>
                <a:cs typeface="Times New Roman" panose="02020603050405020304" pitchFamily="18" charset="0"/>
              </a:rPr>
              <a:t> a </a:t>
            </a:r>
            <a:r>
              <a:rPr lang="en-US" sz="1600" dirty="0" err="1">
                <a:latin typeface="Arial" panose="020B0604020202020204" pitchFamily="34" charset="0"/>
                <a:ea typeface="Calibri" panose="020F0502020204030204" pitchFamily="34" charset="0"/>
                <a:cs typeface="Times New Roman" panose="02020603050405020304" pitchFamily="18" charset="0"/>
              </a:rPr>
              <a:t>cadeia</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produtiva</a:t>
            </a:r>
            <a:r>
              <a:rPr lang="en-US" sz="1600" dirty="0">
                <a:latin typeface="Arial" panose="020B0604020202020204" pitchFamily="34" charset="0"/>
                <a:ea typeface="Calibri" panose="020F0502020204030204" pitchFamily="34" charset="0"/>
                <a:cs typeface="Times New Roman" panose="02020603050405020304" pitchFamily="18" charset="0"/>
              </a:rPr>
              <a:t> rural.</a:t>
            </a:r>
            <a:endParaRPr lang="pt-BR" dirty="0" smtClean="0">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05000"/>
              </a:lnSpc>
              <a:spcAft>
                <a:spcPts val="0"/>
              </a:spcAft>
            </a:pPr>
            <a:r>
              <a:rPr lang="en-US" sz="1600" dirty="0">
                <a:latin typeface="Arial" panose="020B0604020202020204" pitchFamily="34" charset="0"/>
                <a:ea typeface="Calibri" panose="020F0502020204030204" pitchFamily="34" charset="0"/>
                <a:cs typeface="Times New Roman" panose="02020603050405020304" pitchFamily="18" charset="0"/>
              </a:rPr>
              <a:t>E) A </a:t>
            </a:r>
            <a:r>
              <a:rPr lang="en-US" sz="1600" dirty="0" err="1">
                <a:latin typeface="Arial" panose="020B0604020202020204" pitchFamily="34" charset="0"/>
                <a:ea typeface="Calibri" panose="020F0502020204030204" pitchFamily="34" charset="0"/>
                <a:cs typeface="Times New Roman" panose="02020603050405020304" pitchFamily="18" charset="0"/>
              </a:rPr>
              <a:t>cadeia</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produtiva</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agropecuária</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está</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em</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situação</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gravíssima</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por</a:t>
            </a:r>
            <a:r>
              <a:rPr lang="en-US" sz="1600" dirty="0">
                <a:latin typeface="Arial" panose="020B0604020202020204" pitchFamily="34" charset="0"/>
                <a:ea typeface="Calibri" panose="020F0502020204030204" pitchFamily="34" charset="0"/>
                <a:cs typeface="Times New Roman" panose="02020603050405020304" pitchFamily="18" charset="0"/>
              </a:rPr>
              <a:t> causa da </a:t>
            </a:r>
            <a:r>
              <a:rPr lang="en-US" sz="1600" dirty="0" err="1">
                <a:latin typeface="Arial" panose="020B0604020202020204" pitchFamily="34" charset="0"/>
                <a:ea typeface="Calibri" panose="020F0502020204030204" pitchFamily="34" charset="0"/>
                <a:cs typeface="Times New Roman" panose="02020603050405020304" pitchFamily="18" charset="0"/>
              </a:rPr>
              <a:t>greve</a:t>
            </a:r>
            <a:r>
              <a:rPr lang="en-US" sz="1600" dirty="0">
                <a:latin typeface="Arial" panose="020B0604020202020204" pitchFamily="34" charset="0"/>
                <a:ea typeface="Calibri" panose="020F0502020204030204" pitchFamily="34" charset="0"/>
                <a:cs typeface="Times New Roman" panose="02020603050405020304" pitchFamily="18" charset="0"/>
              </a:rPr>
              <a:t> dos </a:t>
            </a:r>
            <a:r>
              <a:rPr lang="en-US" sz="1600" dirty="0" err="1">
                <a:latin typeface="Arial" panose="020B0604020202020204" pitchFamily="34" charset="0"/>
                <a:ea typeface="Calibri" panose="020F0502020204030204" pitchFamily="34" charset="0"/>
                <a:cs typeface="Times New Roman" panose="02020603050405020304" pitchFamily="18" charset="0"/>
              </a:rPr>
              <a:t>caminhoneiros</a:t>
            </a:r>
            <a:r>
              <a:rPr lang="en-US" sz="1600" dirty="0">
                <a:latin typeface="Arial" panose="020B0604020202020204" pitchFamily="34" charset="0"/>
                <a:ea typeface="Calibri" panose="020F0502020204030204" pitchFamily="34" charset="0"/>
                <a:cs typeface="Times New Roman" panose="02020603050405020304" pitchFamily="18" charset="0"/>
              </a:rPr>
              <a:t>, que </a:t>
            </a:r>
            <a:r>
              <a:rPr lang="en-US" sz="1600" dirty="0" err="1">
                <a:latin typeface="Arial" panose="020B0604020202020204" pitchFamily="34" charset="0"/>
                <a:ea typeface="Calibri" panose="020F0502020204030204" pitchFamily="34" charset="0"/>
                <a:cs typeface="Times New Roman" panose="02020603050405020304" pitchFamily="18" charset="0"/>
              </a:rPr>
              <a:t>forçou</a:t>
            </a:r>
            <a:r>
              <a:rPr lang="en-US" sz="1600" dirty="0">
                <a:latin typeface="Arial" panose="020B0604020202020204" pitchFamily="34" charset="0"/>
                <a:ea typeface="Calibri" panose="020F0502020204030204" pitchFamily="34" charset="0"/>
                <a:cs typeface="Times New Roman" panose="02020603050405020304" pitchFamily="18" charset="0"/>
              </a:rPr>
              <a:t> a </a:t>
            </a:r>
            <a:r>
              <a:rPr lang="en-US" sz="1600" dirty="0" err="1" smtClean="0">
                <a:latin typeface="Arial" panose="020B0604020202020204" pitchFamily="34" charset="0"/>
                <a:ea typeface="Calibri" panose="020F0502020204030204" pitchFamily="34" charset="0"/>
                <a:cs typeface="Times New Roman" panose="02020603050405020304" pitchFamily="18" charset="0"/>
              </a:rPr>
              <a:t>paralisação</a:t>
            </a:r>
            <a:r>
              <a:rPr lang="en-US" sz="1600" dirty="0" smtClean="0">
                <a:latin typeface="Arial" panose="020B0604020202020204" pitchFamily="34" charset="0"/>
                <a:ea typeface="Calibri" panose="020F0502020204030204" pitchFamily="34" charset="0"/>
                <a:cs typeface="Times New Roman" panose="02020603050405020304" pitchFamily="18" charset="0"/>
              </a:rPr>
              <a:t> </a:t>
            </a:r>
            <a:r>
              <a:rPr lang="en-US" sz="1600" dirty="0">
                <a:latin typeface="Arial" panose="020B0604020202020204" pitchFamily="34" charset="0"/>
                <a:ea typeface="Calibri" panose="020F0502020204030204" pitchFamily="34" charset="0"/>
                <a:cs typeface="Times New Roman" panose="02020603050405020304" pitchFamily="18" charset="0"/>
              </a:rPr>
              <a:t>de bens, </a:t>
            </a:r>
            <a:r>
              <a:rPr lang="en-US" sz="1600" dirty="0" err="1">
                <a:latin typeface="Arial" panose="020B0604020202020204" pitchFamily="34" charset="0"/>
                <a:ea typeface="Calibri" panose="020F0502020204030204" pitchFamily="34" charset="0"/>
                <a:cs typeface="Times New Roman" panose="02020603050405020304" pitchFamily="18" charset="0"/>
              </a:rPr>
              <a:t>mercadorias</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err="1">
                <a:latin typeface="Arial" panose="020B0604020202020204" pitchFamily="34" charset="0"/>
                <a:ea typeface="Calibri" panose="020F0502020204030204" pitchFamily="34" charset="0"/>
                <a:cs typeface="Times New Roman" panose="02020603050405020304" pitchFamily="18" charset="0"/>
              </a:rPr>
              <a:t>matérias-primas</a:t>
            </a:r>
            <a:r>
              <a:rPr lang="en-US" sz="1600" dirty="0">
                <a:latin typeface="Arial" panose="020B0604020202020204" pitchFamily="34" charset="0"/>
                <a:ea typeface="Calibri" panose="020F0502020204030204" pitchFamily="34" charset="0"/>
                <a:cs typeface="Times New Roman" panose="02020603050405020304" pitchFamily="18" charset="0"/>
              </a:rPr>
              <a:t> e </a:t>
            </a:r>
            <a:r>
              <a:rPr lang="en-US" sz="1600" dirty="0" err="1">
                <a:latin typeface="Arial" panose="020B0604020202020204" pitchFamily="34" charset="0"/>
                <a:ea typeface="Calibri" panose="020F0502020204030204" pitchFamily="34" charset="0"/>
                <a:cs typeface="Times New Roman" panose="02020603050405020304" pitchFamily="18" charset="0"/>
              </a:rPr>
              <a:t>insumos</a:t>
            </a:r>
            <a:r>
              <a:rPr lang="en-US" sz="1600" dirty="0">
                <a:latin typeface="Arial" panose="020B0604020202020204" pitchFamily="34" charset="0"/>
                <a:ea typeface="Calibri" panose="020F0502020204030204" pitchFamily="34" charset="0"/>
                <a:cs typeface="Times New Roman" panose="02020603050405020304" pitchFamily="18" charset="0"/>
              </a:rPr>
              <a:t>.</a:t>
            </a:r>
            <a:endParaRPr lang="pt-BR" dirty="0">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2709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681316"/>
          </a:xfrm>
          <a:prstGeom prst="rect">
            <a:avLst/>
          </a:prstGeom>
        </p:spPr>
        <p:txBody>
          <a:bodyPr wrap="square">
            <a:spAutoFit/>
          </a:bodyPr>
          <a:lstStyle/>
          <a:p>
            <a:pPr algn="just">
              <a:spcAft>
                <a:spcPts val="525"/>
              </a:spcAft>
            </a:pPr>
            <a:r>
              <a:rPr lang="pt-BR" sz="2000" dirty="0">
                <a:solidFill>
                  <a:srgbClr val="4B4B4B"/>
                </a:solidFill>
                <a:latin typeface="Arial" panose="020B0604020202020204" pitchFamily="34" charset="0"/>
                <a:ea typeface="Times New Roman" panose="02020603050405020304" pitchFamily="18" charset="0"/>
              </a:rPr>
              <a:t>Leia o texto a seguir:</a:t>
            </a:r>
            <a:endParaRPr lang="pt-BR" sz="2800" dirty="0" smtClean="0">
              <a:effectLst/>
              <a:latin typeface="Times New Roman" panose="02020603050405020304" pitchFamily="18" charset="0"/>
              <a:ea typeface="Times New Roman" panose="02020603050405020304" pitchFamily="18" charset="0"/>
            </a:endParaRPr>
          </a:p>
          <a:p>
            <a:pPr algn="just">
              <a:spcAft>
                <a:spcPts val="0"/>
              </a:spcAft>
            </a:pPr>
            <a:r>
              <a:rPr lang="pt-BR" sz="2000" dirty="0">
                <a:solidFill>
                  <a:srgbClr val="4B4B4B"/>
                </a:solidFill>
                <a:latin typeface="Arial" panose="020B0604020202020204" pitchFamily="34" charset="0"/>
                <a:ea typeface="Times New Roman" panose="02020603050405020304" pitchFamily="18" charset="0"/>
              </a:rPr>
              <a:t>As cotas sociais, a meu ver, apresentam de maneira escandalosa os motivos para sua própria existência. O abismo existente entre as escolas particulares e públicas do ensino básico fornecem, claramente, oportunidades distintas a estudantes de classes sociais diferentes. [...] Sem as cotas para os menos favorecidos, candidatos das classes mais abastadas continuarão conquistando, em larguíssima escala, as tão almejadas vagas nas melhores universidades brasileiras. Uma sociedade que visa remover, pelo menos em parte, uma enorme diferença social, não pode se dar esse luxo. Em outras palavras, se quisermos mudar esse triste quadro, precisamos de pessoas pobres se formado como engenheiros, médicos e advogados nas grandes instituições do país.</a:t>
            </a:r>
            <a:endParaRPr lang="pt-BR" sz="2800" dirty="0" smtClean="0">
              <a:effectLst/>
              <a:latin typeface="Times New Roman" panose="02020603050405020304" pitchFamily="18" charset="0"/>
              <a:ea typeface="Times New Roman" panose="02020603050405020304" pitchFamily="18" charset="0"/>
            </a:endParaRPr>
          </a:p>
          <a:p>
            <a:pPr algn="just">
              <a:spcAft>
                <a:spcPts val="0"/>
              </a:spcAft>
            </a:pPr>
            <a:r>
              <a:rPr lang="pt-BR" sz="2000" dirty="0">
                <a:latin typeface="Arial" panose="020B0604020202020204" pitchFamily="34" charset="0"/>
                <a:ea typeface="Times New Roman" panose="02020603050405020304" pitchFamily="18" charset="0"/>
              </a:rPr>
              <a:t> </a:t>
            </a:r>
            <a:endParaRPr lang="pt-BR" sz="2800" dirty="0" smtClean="0">
              <a:effectLst/>
              <a:latin typeface="Times New Roman" panose="02020603050405020304" pitchFamily="18" charset="0"/>
              <a:ea typeface="Times New Roman" panose="02020603050405020304" pitchFamily="18" charset="0"/>
            </a:endParaRPr>
          </a:p>
          <a:p>
            <a:pPr algn="r">
              <a:spcAft>
                <a:spcPts val="0"/>
              </a:spcAft>
            </a:pPr>
            <a:r>
              <a:rPr lang="pt-BR" sz="1200" dirty="0" smtClean="0">
                <a:effectLst/>
                <a:latin typeface="Arial" panose="020B0604020202020204" pitchFamily="34" charset="0"/>
                <a:ea typeface="Times New Roman" panose="02020603050405020304" pitchFamily="18" charset="0"/>
              </a:rPr>
              <a:t>Disponível em: </a:t>
            </a:r>
            <a:r>
              <a:rPr lang="pt-BR" sz="1200" u="sng" dirty="0" smtClean="0">
                <a:solidFill>
                  <a:srgbClr val="0000FF"/>
                </a:solidFill>
                <a:effectLst/>
                <a:latin typeface="Arial" panose="020B0604020202020204" pitchFamily="34" charset="0"/>
                <a:ea typeface="Times New Roman" panose="02020603050405020304" pitchFamily="18" charset="0"/>
                <a:hlinkClick r:id="rId2"/>
              </a:rPr>
              <a:t>https://www.infoenem.com.br/por-que-sou-a-favor-das-cotas-sociais-e-raciais/</a:t>
            </a:r>
            <a:r>
              <a:rPr lang="pt-BR" sz="1200" dirty="0" smtClean="0">
                <a:effectLst/>
                <a:latin typeface="Arial" panose="020B0604020202020204" pitchFamily="34" charset="0"/>
                <a:ea typeface="Times New Roman" panose="02020603050405020304" pitchFamily="18" charset="0"/>
              </a:rPr>
              <a:t>. Acesso em: 30 de outubro de 2018.</a:t>
            </a:r>
            <a:endParaRPr lang="pt-BR" sz="2400" dirty="0" smtClean="0">
              <a:effectLst/>
              <a:latin typeface="Times New Roman" panose="02020603050405020304" pitchFamily="18" charset="0"/>
              <a:ea typeface="Times New Roman" panose="02020603050405020304" pitchFamily="18" charset="0"/>
            </a:endParaRPr>
          </a:p>
          <a:p>
            <a:pPr>
              <a:lnSpc>
                <a:spcPct val="105000"/>
              </a:lnSpc>
              <a:spcAft>
                <a:spcPts val="0"/>
              </a:spcAft>
            </a:pPr>
            <a:r>
              <a:rPr lang="en-US" sz="2000" dirty="0">
                <a:latin typeface="Arial" panose="020B0604020202020204" pitchFamily="34" charset="0"/>
                <a:ea typeface="Calibri" panose="020F0502020204030204" pitchFamily="34" charset="0"/>
                <a:cs typeface="Times New Roman" panose="02020603050405020304" pitchFamily="18" charset="0"/>
              </a:rPr>
              <a:t> </a:t>
            </a:r>
            <a:endParaRPr lang="pt-BR" sz="2400" dirty="0" smtClean="0">
              <a:effectLst/>
              <a:latin typeface="Cambria" panose="02040503050406030204" pitchFamily="18" charset="0"/>
              <a:ea typeface="Calibri" panose="020F0502020204030204" pitchFamily="34" charset="0"/>
              <a:cs typeface="Times New Roman" panose="02020603050405020304" pitchFamily="18" charset="0"/>
            </a:endParaRPr>
          </a:p>
          <a:p>
            <a:pPr>
              <a:lnSpc>
                <a:spcPct val="105000"/>
              </a:lnSpc>
              <a:spcAft>
                <a:spcPts val="0"/>
              </a:spcAft>
            </a:pPr>
            <a:r>
              <a:rPr lang="en-US" sz="2000" dirty="0">
                <a:latin typeface="Arial" panose="020B0604020202020204" pitchFamily="34" charset="0"/>
                <a:ea typeface="Calibri" panose="020F0502020204030204" pitchFamily="34" charset="0"/>
                <a:cs typeface="Times New Roman" panose="02020603050405020304" pitchFamily="18" charset="0"/>
              </a:rPr>
              <a:t>De </a:t>
            </a:r>
            <a:r>
              <a:rPr lang="en-US" sz="2000" dirty="0" err="1">
                <a:latin typeface="Arial" panose="020B0604020202020204" pitchFamily="34" charset="0"/>
                <a:ea typeface="Calibri" panose="020F0502020204030204" pitchFamily="34" charset="0"/>
                <a:cs typeface="Times New Roman" panose="02020603050405020304" pitchFamily="18" charset="0"/>
              </a:rPr>
              <a:t>acordo</a:t>
            </a:r>
            <a:r>
              <a:rPr lang="en-US" sz="2000" dirty="0">
                <a:latin typeface="Arial" panose="020B0604020202020204" pitchFamily="34" charset="0"/>
                <a:ea typeface="Calibri" panose="020F0502020204030204" pitchFamily="34" charset="0"/>
                <a:cs typeface="Times New Roman" panose="02020603050405020304" pitchFamily="18" charset="0"/>
              </a:rPr>
              <a:t> com o </a:t>
            </a:r>
            <a:r>
              <a:rPr lang="en-US" sz="2000" dirty="0" err="1">
                <a:latin typeface="Arial" panose="020B0604020202020204" pitchFamily="34" charset="0"/>
                <a:ea typeface="Calibri" panose="020F0502020204030204" pitchFamily="34" charset="0"/>
                <a:cs typeface="Times New Roman" panose="02020603050405020304" pitchFamily="18" charset="0"/>
              </a:rPr>
              <a:t>texto</a:t>
            </a:r>
            <a:r>
              <a:rPr lang="en-US" sz="2000" dirty="0">
                <a:latin typeface="Arial" panose="020B0604020202020204" pitchFamily="34" charset="0"/>
                <a:ea typeface="Calibri" panose="020F0502020204030204" pitchFamily="34" charset="0"/>
                <a:cs typeface="Times New Roman" panose="02020603050405020304" pitchFamily="18" charset="0"/>
              </a:rPr>
              <a:t>, é </a:t>
            </a:r>
            <a:r>
              <a:rPr lang="en-US" sz="2000" dirty="0" err="1">
                <a:latin typeface="Arial" panose="020B0604020202020204" pitchFamily="34" charset="0"/>
                <a:ea typeface="Calibri" panose="020F0502020204030204" pitchFamily="34" charset="0"/>
                <a:cs typeface="Times New Roman" panose="02020603050405020304" pitchFamily="18" charset="0"/>
              </a:rPr>
              <a:t>possível</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inferir</a:t>
            </a:r>
            <a:r>
              <a:rPr lang="en-US" sz="2000" dirty="0">
                <a:latin typeface="Arial" panose="020B0604020202020204" pitchFamily="34" charset="0"/>
                <a:ea typeface="Calibri" panose="020F0502020204030204" pitchFamily="34" charset="0"/>
                <a:cs typeface="Times New Roman" panose="02020603050405020304" pitchFamily="18" charset="0"/>
              </a:rPr>
              <a:t> que:</a:t>
            </a:r>
            <a:endParaRPr lang="pt-BR" sz="2400" dirty="0" smtClean="0">
              <a:effectLst/>
              <a:latin typeface="Cambria" panose="02040503050406030204" pitchFamily="18" charset="0"/>
              <a:ea typeface="Calibri" panose="020F0502020204030204" pitchFamily="34" charset="0"/>
              <a:cs typeface="Times New Roman" panose="02020603050405020304" pitchFamily="18" charset="0"/>
            </a:endParaRPr>
          </a:p>
          <a:p>
            <a:pPr>
              <a:lnSpc>
                <a:spcPct val="105000"/>
              </a:lnSpc>
              <a:spcAft>
                <a:spcPts val="0"/>
              </a:spcAft>
            </a:pPr>
            <a:r>
              <a:rPr lang="en-US" sz="2000" dirty="0">
                <a:latin typeface="Arial" panose="020B0604020202020204" pitchFamily="34" charset="0"/>
                <a:ea typeface="Calibri" panose="020F0502020204030204" pitchFamily="34" charset="0"/>
                <a:cs typeface="Times New Roman" panose="02020603050405020304" pitchFamily="18" charset="0"/>
              </a:rPr>
              <a:t> </a:t>
            </a:r>
            <a:endParaRPr lang="pt-BR" sz="2400" dirty="0" smtClean="0">
              <a:effectLst/>
              <a:latin typeface="Cambria" panose="02040503050406030204" pitchFamily="18" charset="0"/>
              <a:ea typeface="Calibri" panose="020F0502020204030204" pitchFamily="34" charset="0"/>
              <a:cs typeface="Times New Roman" panose="02020603050405020304" pitchFamily="18" charset="0"/>
            </a:endParaRPr>
          </a:p>
          <a:p>
            <a:pPr>
              <a:lnSpc>
                <a:spcPct val="105000"/>
              </a:lnSpc>
              <a:spcAft>
                <a:spcPts val="0"/>
              </a:spcAft>
            </a:pPr>
            <a:r>
              <a:rPr lang="en-US" sz="2000" dirty="0">
                <a:latin typeface="Arial" panose="020B0604020202020204" pitchFamily="34" charset="0"/>
                <a:ea typeface="Calibri" panose="020F0502020204030204" pitchFamily="34" charset="0"/>
                <a:cs typeface="Times New Roman" panose="02020603050405020304" pitchFamily="18" charset="0"/>
              </a:rPr>
              <a:t>A) </a:t>
            </a:r>
            <a:r>
              <a:rPr lang="en-US" sz="2000" dirty="0" err="1">
                <a:latin typeface="Arial" panose="020B0604020202020204" pitchFamily="34" charset="0"/>
                <a:ea typeface="Calibri" panose="020F0502020204030204" pitchFamily="34" charset="0"/>
                <a:cs typeface="Times New Roman" panose="02020603050405020304" pitchFamily="18" charset="0"/>
              </a:rPr>
              <a:t>o</a:t>
            </a:r>
            <a:r>
              <a:rPr lang="en-US" sz="2000" dirty="0" err="1" smtClean="0">
                <a:latin typeface="Arial" panose="020B0604020202020204" pitchFamily="34" charset="0"/>
                <a:ea typeface="Calibri" panose="020F0502020204030204" pitchFamily="34" charset="0"/>
                <a:cs typeface="Times New Roman" panose="02020603050405020304" pitchFamily="18" charset="0"/>
              </a:rPr>
              <a:t>s</a:t>
            </a:r>
            <a:r>
              <a:rPr lang="en-US" sz="2000" dirty="0" smtClean="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motivos</a:t>
            </a:r>
            <a:r>
              <a:rPr lang="en-US" sz="2000" dirty="0">
                <a:latin typeface="Arial" panose="020B0604020202020204" pitchFamily="34" charset="0"/>
                <a:ea typeface="Calibri" panose="020F0502020204030204" pitchFamily="34" charset="0"/>
                <a:cs typeface="Times New Roman" panose="02020603050405020304" pitchFamily="18" charset="0"/>
              </a:rPr>
              <a:t> da </a:t>
            </a:r>
            <a:r>
              <a:rPr lang="en-US" sz="2000" dirty="0" err="1">
                <a:latin typeface="Arial" panose="020B0604020202020204" pitchFamily="34" charset="0"/>
                <a:ea typeface="Calibri" panose="020F0502020204030204" pitchFamily="34" charset="0"/>
                <a:cs typeface="Times New Roman" panose="02020603050405020304" pitchFamily="18" charset="0"/>
              </a:rPr>
              <a:t>existência</a:t>
            </a:r>
            <a:r>
              <a:rPr lang="en-US" sz="2000" dirty="0">
                <a:latin typeface="Arial" panose="020B0604020202020204" pitchFamily="34" charset="0"/>
                <a:ea typeface="Calibri" panose="020F0502020204030204" pitchFamily="34" charset="0"/>
                <a:cs typeface="Times New Roman" panose="02020603050405020304" pitchFamily="18" charset="0"/>
              </a:rPr>
              <a:t> das </a:t>
            </a:r>
            <a:r>
              <a:rPr lang="en-US" sz="2000" dirty="0" err="1">
                <a:latin typeface="Arial" panose="020B0604020202020204" pitchFamily="34" charset="0"/>
                <a:ea typeface="Calibri" panose="020F0502020204030204" pitchFamily="34" charset="0"/>
                <a:cs typeface="Times New Roman" panose="02020603050405020304" pitchFamily="18" charset="0"/>
              </a:rPr>
              <a:t>cotas</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são</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smtClean="0">
                <a:latin typeface="Arial" panose="020B0604020202020204" pitchFamily="34" charset="0"/>
                <a:ea typeface="Calibri" panose="020F0502020204030204" pitchFamily="34" charset="0"/>
                <a:cs typeface="Times New Roman" panose="02020603050405020304" pitchFamily="18" charset="0"/>
              </a:rPr>
              <a:t>apresentados</a:t>
            </a:r>
            <a:r>
              <a:rPr lang="en-US" sz="2000" dirty="0" smtClean="0">
                <a:latin typeface="Arial" panose="020B0604020202020204" pitchFamily="34" charset="0"/>
                <a:ea typeface="Calibri" panose="020F0502020204030204" pitchFamily="34" charset="0"/>
                <a:cs typeface="Times New Roman" panose="02020603050405020304" pitchFamily="18" charset="0"/>
              </a:rPr>
              <a:t> </a:t>
            </a:r>
            <a:r>
              <a:rPr lang="en-US" sz="2000" dirty="0">
                <a:latin typeface="Arial" panose="020B0604020202020204" pitchFamily="34" charset="0"/>
                <a:ea typeface="Calibri" panose="020F0502020204030204" pitchFamily="34" charset="0"/>
                <a:cs typeface="Times New Roman" panose="02020603050405020304" pitchFamily="18" charset="0"/>
              </a:rPr>
              <a:t>de </a:t>
            </a:r>
            <a:r>
              <a:rPr lang="en-US" sz="2000" dirty="0" err="1">
                <a:latin typeface="Arial" panose="020B0604020202020204" pitchFamily="34" charset="0"/>
                <a:ea typeface="Calibri" panose="020F0502020204030204" pitchFamily="34" charset="0"/>
                <a:cs typeface="Times New Roman" panose="02020603050405020304" pitchFamily="18" charset="0"/>
              </a:rPr>
              <a:t>maneira</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escandalosa</a:t>
            </a:r>
            <a:r>
              <a:rPr lang="en-US" sz="2000" dirty="0">
                <a:latin typeface="Arial" panose="020B0604020202020204" pitchFamily="34" charset="0"/>
                <a:ea typeface="Calibri" panose="020F0502020204030204" pitchFamily="34" charset="0"/>
                <a:cs typeface="Times New Roman" panose="02020603050405020304" pitchFamily="18" charset="0"/>
              </a:rPr>
              <a:t> pela </a:t>
            </a:r>
            <a:r>
              <a:rPr lang="en-US" sz="2000" dirty="0" err="1">
                <a:latin typeface="Arial" panose="020B0604020202020204" pitchFamily="34" charset="0"/>
                <a:ea typeface="Calibri" panose="020F0502020204030204" pitchFamily="34" charset="0"/>
                <a:cs typeface="Times New Roman" panose="02020603050405020304" pitchFamily="18" charset="0"/>
              </a:rPr>
              <a:t>sociedade</a:t>
            </a:r>
            <a:r>
              <a:rPr lang="en-US" sz="2000" dirty="0">
                <a:latin typeface="Arial" panose="020B0604020202020204" pitchFamily="34" charset="0"/>
                <a:ea typeface="Calibri" panose="020F0502020204030204" pitchFamily="34" charset="0"/>
                <a:cs typeface="Times New Roman" panose="02020603050405020304" pitchFamily="18" charset="0"/>
              </a:rPr>
              <a:t>. </a:t>
            </a:r>
            <a:endParaRPr lang="pt-BR" sz="2400" dirty="0" smtClean="0">
              <a:effectLst/>
              <a:latin typeface="Cambria" panose="02040503050406030204" pitchFamily="18" charset="0"/>
              <a:ea typeface="Calibri" panose="020F0502020204030204" pitchFamily="34" charset="0"/>
              <a:cs typeface="Times New Roman" panose="02020603050405020304" pitchFamily="18" charset="0"/>
            </a:endParaRPr>
          </a:p>
          <a:p>
            <a:pPr>
              <a:lnSpc>
                <a:spcPct val="105000"/>
              </a:lnSpc>
              <a:spcAft>
                <a:spcPts val="0"/>
              </a:spcAft>
            </a:pPr>
            <a:r>
              <a:rPr lang="en-US" sz="2000" dirty="0">
                <a:latin typeface="Arial" panose="020B0604020202020204" pitchFamily="34" charset="0"/>
                <a:ea typeface="Calibri" panose="020F0502020204030204" pitchFamily="34" charset="0"/>
                <a:cs typeface="Times New Roman" panose="02020603050405020304" pitchFamily="18" charset="0"/>
              </a:rPr>
              <a:t>B) </a:t>
            </a:r>
            <a:r>
              <a:rPr lang="en-US" sz="2000" dirty="0" smtClean="0">
                <a:latin typeface="Arial" panose="020B0604020202020204" pitchFamily="34" charset="0"/>
                <a:ea typeface="Calibri" panose="020F0502020204030204" pitchFamily="34" charset="0"/>
                <a:cs typeface="Times New Roman" panose="02020603050405020304" pitchFamily="18" charset="0"/>
              </a:rPr>
              <a:t>as </a:t>
            </a:r>
            <a:r>
              <a:rPr lang="en-US" sz="2000" dirty="0" err="1">
                <a:latin typeface="Arial" panose="020B0604020202020204" pitchFamily="34" charset="0"/>
                <a:ea typeface="Calibri" panose="020F0502020204030204" pitchFamily="34" charset="0"/>
                <a:cs typeface="Times New Roman" panose="02020603050405020304" pitchFamily="18" charset="0"/>
              </a:rPr>
              <a:t>oportunidades</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ofertadas</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nas</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escolas</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públicas</a:t>
            </a:r>
            <a:r>
              <a:rPr lang="en-US" sz="2000" dirty="0">
                <a:latin typeface="Arial" panose="020B0604020202020204" pitchFamily="34" charset="0"/>
                <a:ea typeface="Calibri" panose="020F0502020204030204" pitchFamily="34" charset="0"/>
                <a:cs typeface="Times New Roman" panose="02020603050405020304" pitchFamily="18" charset="0"/>
              </a:rPr>
              <a:t> e </a:t>
            </a:r>
            <a:r>
              <a:rPr lang="en-US" sz="2000" dirty="0" err="1">
                <a:latin typeface="Arial" panose="020B0604020202020204" pitchFamily="34" charset="0"/>
                <a:ea typeface="Calibri" panose="020F0502020204030204" pitchFamily="34" charset="0"/>
                <a:cs typeface="Times New Roman" panose="02020603050405020304" pitchFamily="18" charset="0"/>
              </a:rPr>
              <a:t>particulares</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são</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semelhantes</a:t>
            </a:r>
            <a:r>
              <a:rPr lang="en-US" sz="2000" dirty="0">
                <a:latin typeface="Arial" panose="020B0604020202020204" pitchFamily="34" charset="0"/>
                <a:ea typeface="Calibri" panose="020F0502020204030204" pitchFamily="34" charset="0"/>
                <a:cs typeface="Times New Roman" panose="02020603050405020304" pitchFamily="18" charset="0"/>
              </a:rPr>
              <a:t> para </a:t>
            </a:r>
            <a:r>
              <a:rPr lang="en-US" sz="2000" dirty="0" err="1">
                <a:latin typeface="Arial" panose="020B0604020202020204" pitchFamily="34" charset="0"/>
                <a:ea typeface="Calibri" panose="020F0502020204030204" pitchFamily="34" charset="0"/>
                <a:cs typeface="Times New Roman" panose="02020603050405020304" pitchFamily="18" charset="0"/>
              </a:rPr>
              <a:t>todas</a:t>
            </a:r>
            <a:r>
              <a:rPr lang="en-US" sz="2000" dirty="0">
                <a:latin typeface="Arial" panose="020B0604020202020204" pitchFamily="34" charset="0"/>
                <a:ea typeface="Calibri" panose="020F0502020204030204" pitchFamily="34" charset="0"/>
                <a:cs typeface="Times New Roman" panose="02020603050405020304" pitchFamily="18" charset="0"/>
              </a:rPr>
              <a:t> as classes </a:t>
            </a:r>
            <a:r>
              <a:rPr lang="en-US" sz="2000" dirty="0" err="1">
                <a:latin typeface="Arial" panose="020B0604020202020204" pitchFamily="34" charset="0"/>
                <a:ea typeface="Calibri" panose="020F0502020204030204" pitchFamily="34" charset="0"/>
                <a:cs typeface="Times New Roman" panose="02020603050405020304" pitchFamily="18" charset="0"/>
              </a:rPr>
              <a:t>sociais</a:t>
            </a:r>
            <a:r>
              <a:rPr lang="en-US" sz="2000" dirty="0">
                <a:latin typeface="Arial" panose="020B0604020202020204" pitchFamily="34" charset="0"/>
                <a:ea typeface="Calibri" panose="020F0502020204030204" pitchFamily="34" charset="0"/>
                <a:cs typeface="Times New Roman" panose="02020603050405020304" pitchFamily="18" charset="0"/>
              </a:rPr>
              <a:t>.</a:t>
            </a:r>
            <a:endParaRPr lang="pt-BR" sz="2400" dirty="0" smtClean="0">
              <a:effectLst/>
              <a:latin typeface="Cambria" panose="02040503050406030204" pitchFamily="18" charset="0"/>
              <a:ea typeface="Calibri" panose="020F0502020204030204" pitchFamily="34" charset="0"/>
              <a:cs typeface="Times New Roman" panose="02020603050405020304" pitchFamily="18" charset="0"/>
            </a:endParaRPr>
          </a:p>
          <a:p>
            <a:pPr>
              <a:lnSpc>
                <a:spcPct val="105000"/>
              </a:lnSpc>
              <a:spcAft>
                <a:spcPts val="0"/>
              </a:spcAft>
            </a:pPr>
            <a:r>
              <a:rPr lang="en-US" sz="2000" dirty="0">
                <a:latin typeface="Arial" panose="020B0604020202020204" pitchFamily="34" charset="0"/>
                <a:ea typeface="Calibri" panose="020F0502020204030204" pitchFamily="34" charset="0"/>
                <a:cs typeface="Times New Roman" panose="02020603050405020304" pitchFamily="18" charset="0"/>
              </a:rPr>
              <a:t>C) </a:t>
            </a:r>
            <a:r>
              <a:rPr lang="en-US" sz="2000" dirty="0" smtClean="0">
                <a:latin typeface="Arial" panose="020B0604020202020204" pitchFamily="34" charset="0"/>
                <a:ea typeface="Calibri" panose="020F0502020204030204" pitchFamily="34" charset="0"/>
                <a:cs typeface="Times New Roman" panose="02020603050405020304" pitchFamily="18" charset="0"/>
              </a:rPr>
              <a:t>é </a:t>
            </a:r>
            <a:r>
              <a:rPr lang="en-US" sz="2000" dirty="0" err="1">
                <a:latin typeface="Arial" panose="020B0604020202020204" pitchFamily="34" charset="0"/>
                <a:ea typeface="Calibri" panose="020F0502020204030204" pitchFamily="34" charset="0"/>
                <a:cs typeface="Times New Roman" panose="02020603050405020304" pitchFamily="18" charset="0"/>
              </a:rPr>
              <a:t>urgente</a:t>
            </a:r>
            <a:r>
              <a:rPr lang="en-US" sz="2000" dirty="0">
                <a:latin typeface="Arial" panose="020B0604020202020204" pitchFamily="34" charset="0"/>
                <a:ea typeface="Calibri" panose="020F0502020204030204" pitchFamily="34" charset="0"/>
                <a:cs typeface="Times New Roman" panose="02020603050405020304" pitchFamily="18" charset="0"/>
              </a:rPr>
              <a:t> que </a:t>
            </a:r>
            <a:r>
              <a:rPr lang="en-US" sz="2000" dirty="0" err="1">
                <a:latin typeface="Arial" panose="020B0604020202020204" pitchFamily="34" charset="0"/>
                <a:ea typeface="Calibri" panose="020F0502020204030204" pitchFamily="34" charset="0"/>
                <a:cs typeface="Times New Roman" panose="02020603050405020304" pitchFamily="18" charset="0"/>
              </a:rPr>
              <a:t>pessoas</a:t>
            </a:r>
            <a:r>
              <a:rPr lang="en-US" sz="2000" dirty="0">
                <a:latin typeface="Arial" panose="020B0604020202020204" pitchFamily="34" charset="0"/>
                <a:ea typeface="Calibri" panose="020F0502020204030204" pitchFamily="34" charset="0"/>
                <a:cs typeface="Times New Roman" panose="02020603050405020304" pitchFamily="18" charset="0"/>
              </a:rPr>
              <a:t> de </a:t>
            </a:r>
            <a:r>
              <a:rPr lang="en-US" sz="2000" dirty="0" err="1">
                <a:latin typeface="Arial" panose="020B0604020202020204" pitchFamily="34" charset="0"/>
                <a:ea typeface="Calibri" panose="020F0502020204030204" pitchFamily="34" charset="0"/>
                <a:cs typeface="Times New Roman" panose="02020603050405020304" pitchFamily="18" charset="0"/>
              </a:rPr>
              <a:t>todas</a:t>
            </a:r>
            <a:r>
              <a:rPr lang="en-US" sz="2000" dirty="0">
                <a:latin typeface="Arial" panose="020B0604020202020204" pitchFamily="34" charset="0"/>
                <a:ea typeface="Calibri" panose="020F0502020204030204" pitchFamily="34" charset="0"/>
                <a:cs typeface="Times New Roman" panose="02020603050405020304" pitchFamily="18" charset="0"/>
              </a:rPr>
              <a:t> as classes </a:t>
            </a:r>
            <a:r>
              <a:rPr lang="en-US" sz="2000" dirty="0" err="1">
                <a:latin typeface="Arial" panose="020B0604020202020204" pitchFamily="34" charset="0"/>
                <a:ea typeface="Calibri" panose="020F0502020204030204" pitchFamily="34" charset="0"/>
                <a:cs typeface="Times New Roman" panose="02020603050405020304" pitchFamily="18" charset="0"/>
              </a:rPr>
              <a:t>sócias</a:t>
            </a:r>
            <a:r>
              <a:rPr lang="en-US" sz="2000" dirty="0">
                <a:latin typeface="Arial" panose="020B0604020202020204" pitchFamily="34" charset="0"/>
                <a:ea typeface="Calibri" panose="020F0502020204030204" pitchFamily="34" charset="0"/>
                <a:cs typeface="Times New Roman" panose="02020603050405020304" pitchFamily="18" charset="0"/>
              </a:rPr>
              <a:t> se </a:t>
            </a:r>
            <a:r>
              <a:rPr lang="en-US" sz="2000" dirty="0" err="1">
                <a:latin typeface="Arial" panose="020B0604020202020204" pitchFamily="34" charset="0"/>
                <a:ea typeface="Calibri" panose="020F0502020204030204" pitchFamily="34" charset="0"/>
                <a:cs typeface="Times New Roman" panose="02020603050405020304" pitchFamily="18" charset="0"/>
              </a:rPr>
              <a:t>formem</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engenheiros</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médicos</a:t>
            </a:r>
            <a:r>
              <a:rPr lang="en-US" sz="2000" dirty="0">
                <a:latin typeface="Arial" panose="020B0604020202020204" pitchFamily="34" charset="0"/>
                <a:ea typeface="Calibri" panose="020F0502020204030204" pitchFamily="34" charset="0"/>
                <a:cs typeface="Times New Roman" panose="02020603050405020304" pitchFamily="18" charset="0"/>
              </a:rPr>
              <a:t> e </a:t>
            </a:r>
            <a:r>
              <a:rPr lang="en-US" sz="2000" dirty="0" err="1">
                <a:latin typeface="Arial" panose="020B0604020202020204" pitchFamily="34" charset="0"/>
                <a:ea typeface="Calibri" panose="020F0502020204030204" pitchFamily="34" charset="0"/>
                <a:cs typeface="Times New Roman" panose="02020603050405020304" pitchFamily="18" charset="0"/>
              </a:rPr>
              <a:t>advogados</a:t>
            </a:r>
            <a:r>
              <a:rPr lang="en-US" sz="2000" dirty="0">
                <a:latin typeface="Arial" panose="020B0604020202020204" pitchFamily="34" charset="0"/>
                <a:ea typeface="Calibri" panose="020F0502020204030204" pitchFamily="34" charset="0"/>
                <a:cs typeface="Times New Roman" panose="02020603050405020304" pitchFamily="18" charset="0"/>
              </a:rPr>
              <a:t>.</a:t>
            </a:r>
            <a:endParaRPr lang="pt-BR" sz="2400" dirty="0" smtClean="0">
              <a:effectLst/>
              <a:latin typeface="Cambria" panose="02040503050406030204" pitchFamily="18" charset="0"/>
              <a:ea typeface="Calibri" panose="020F0502020204030204" pitchFamily="34" charset="0"/>
              <a:cs typeface="Times New Roman" panose="02020603050405020304" pitchFamily="18" charset="0"/>
            </a:endParaRPr>
          </a:p>
          <a:p>
            <a:pPr>
              <a:lnSpc>
                <a:spcPct val="105000"/>
              </a:lnSpc>
              <a:spcAft>
                <a:spcPts val="0"/>
              </a:spcAft>
            </a:pPr>
            <a:r>
              <a:rPr lang="en-US" sz="2000" dirty="0">
                <a:latin typeface="Arial" panose="020B0604020202020204" pitchFamily="34" charset="0"/>
                <a:ea typeface="Calibri" panose="020F0502020204030204" pitchFamily="34" charset="0"/>
                <a:cs typeface="Times New Roman" panose="02020603050405020304" pitchFamily="18" charset="0"/>
              </a:rPr>
              <a:t>D) </a:t>
            </a:r>
            <a:r>
              <a:rPr lang="en-US" sz="2000" dirty="0" smtClean="0">
                <a:latin typeface="Arial" panose="020B0604020202020204" pitchFamily="34" charset="0"/>
                <a:ea typeface="Calibri" panose="020F0502020204030204" pitchFamily="34" charset="0"/>
                <a:cs typeface="Times New Roman" panose="02020603050405020304" pitchFamily="18" charset="0"/>
              </a:rPr>
              <a:t>se </a:t>
            </a:r>
            <a:r>
              <a:rPr lang="en-US" sz="2000" dirty="0" err="1">
                <a:latin typeface="Arial" panose="020B0604020202020204" pitchFamily="34" charset="0"/>
                <a:ea typeface="Calibri" panose="020F0502020204030204" pitchFamily="34" charset="0"/>
                <a:cs typeface="Times New Roman" panose="02020603050405020304" pitchFamily="18" charset="0"/>
              </a:rPr>
              <a:t>não</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houvesse</a:t>
            </a:r>
            <a:r>
              <a:rPr lang="en-US" sz="2000" dirty="0">
                <a:latin typeface="Arial" panose="020B0604020202020204" pitchFamily="34" charset="0"/>
                <a:ea typeface="Calibri" panose="020F0502020204030204" pitchFamily="34" charset="0"/>
                <a:cs typeface="Times New Roman" panose="02020603050405020304" pitchFamily="18" charset="0"/>
              </a:rPr>
              <a:t> o </a:t>
            </a:r>
            <a:r>
              <a:rPr lang="en-US" sz="2000" dirty="0" err="1">
                <a:latin typeface="Arial" panose="020B0604020202020204" pitchFamily="34" charset="0"/>
                <a:ea typeface="Calibri" panose="020F0502020204030204" pitchFamily="34" charset="0"/>
                <a:cs typeface="Times New Roman" panose="02020603050405020304" pitchFamily="18" charset="0"/>
              </a:rPr>
              <a:t>sistema</a:t>
            </a:r>
            <a:r>
              <a:rPr lang="en-US" sz="2000" dirty="0">
                <a:latin typeface="Arial" panose="020B0604020202020204" pitchFamily="34" charset="0"/>
                <a:ea typeface="Calibri" panose="020F0502020204030204" pitchFamily="34" charset="0"/>
                <a:cs typeface="Times New Roman" panose="02020603050405020304" pitchFamily="18" charset="0"/>
              </a:rPr>
              <a:t> de </a:t>
            </a:r>
            <a:r>
              <a:rPr lang="en-US" sz="2000" dirty="0" err="1">
                <a:latin typeface="Arial" panose="020B0604020202020204" pitchFamily="34" charset="0"/>
                <a:ea typeface="Calibri" panose="020F0502020204030204" pitchFamily="34" charset="0"/>
                <a:cs typeface="Times New Roman" panose="02020603050405020304" pitchFamily="18" charset="0"/>
              </a:rPr>
              <a:t>cotas</a:t>
            </a:r>
            <a:r>
              <a:rPr lang="en-US" sz="2000" dirty="0">
                <a:latin typeface="Arial" panose="020B0604020202020204" pitchFamily="34" charset="0"/>
                <a:ea typeface="Calibri" panose="020F0502020204030204" pitchFamily="34" charset="0"/>
                <a:cs typeface="Times New Roman" panose="02020603050405020304" pitchFamily="18" charset="0"/>
              </a:rPr>
              <a:t>, a </a:t>
            </a:r>
            <a:r>
              <a:rPr lang="en-US" sz="2000" dirty="0" err="1">
                <a:latin typeface="Arial" panose="020B0604020202020204" pitchFamily="34" charset="0"/>
                <a:ea typeface="Calibri" panose="020F0502020204030204" pitchFamily="34" charset="0"/>
                <a:cs typeface="Times New Roman" panose="02020603050405020304" pitchFamily="18" charset="0"/>
              </a:rPr>
              <a:t>considerada</a:t>
            </a:r>
            <a:r>
              <a:rPr lang="en-US" sz="2000" dirty="0">
                <a:latin typeface="Arial" panose="020B0604020202020204" pitchFamily="34" charset="0"/>
                <a:ea typeface="Calibri" panose="020F0502020204030204" pitchFamily="34" charset="0"/>
                <a:cs typeface="Times New Roman" panose="02020603050405020304" pitchFamily="18" charset="0"/>
              </a:rPr>
              <a:t> elite </a:t>
            </a:r>
            <a:r>
              <a:rPr lang="en-US" sz="2000" dirty="0" err="1">
                <a:latin typeface="Arial" panose="020B0604020202020204" pitchFamily="34" charset="0"/>
                <a:ea typeface="Calibri" panose="020F0502020204030204" pitchFamily="34" charset="0"/>
                <a:cs typeface="Times New Roman" panose="02020603050405020304" pitchFamily="18" charset="0"/>
              </a:rPr>
              <a:t>brasileira</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continuaria</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alcançando</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os</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melhores</a:t>
            </a:r>
            <a:r>
              <a:rPr lang="en-US" sz="2000" dirty="0">
                <a:latin typeface="Arial" panose="020B0604020202020204" pitchFamily="34" charset="0"/>
                <a:ea typeface="Calibri" panose="020F0502020204030204" pitchFamily="34" charset="0"/>
                <a:cs typeface="Times New Roman" panose="02020603050405020304" pitchFamily="18" charset="0"/>
              </a:rPr>
              <a:t> cargos, </a:t>
            </a:r>
            <a:r>
              <a:rPr lang="en-US" sz="2000" dirty="0" err="1">
                <a:latin typeface="Arial" panose="020B0604020202020204" pitchFamily="34" charset="0"/>
                <a:ea typeface="Calibri" panose="020F0502020204030204" pitchFamily="34" charset="0"/>
                <a:cs typeface="Times New Roman" panose="02020603050405020304" pitchFamily="18" charset="0"/>
              </a:rPr>
              <a:t>contribuindo</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assim</a:t>
            </a:r>
            <a:r>
              <a:rPr lang="en-US" sz="2000" dirty="0">
                <a:latin typeface="Arial" panose="020B0604020202020204" pitchFamily="34" charset="0"/>
                <a:ea typeface="Calibri" panose="020F0502020204030204" pitchFamily="34" charset="0"/>
                <a:cs typeface="Times New Roman" panose="02020603050405020304" pitchFamily="18" charset="0"/>
              </a:rPr>
              <a:t>, com a </a:t>
            </a:r>
            <a:r>
              <a:rPr lang="en-US" sz="2000" dirty="0" err="1">
                <a:latin typeface="Arial" panose="020B0604020202020204" pitchFamily="34" charset="0"/>
                <a:ea typeface="Calibri" panose="020F0502020204030204" pitchFamily="34" charset="0"/>
                <a:cs typeface="Times New Roman" panose="02020603050405020304" pitchFamily="18" charset="0"/>
              </a:rPr>
              <a:t>desigualdade</a:t>
            </a:r>
            <a:r>
              <a:rPr lang="en-US" sz="2000" dirty="0">
                <a:latin typeface="Arial" panose="020B0604020202020204" pitchFamily="34" charset="0"/>
                <a:ea typeface="Calibri" panose="020F0502020204030204" pitchFamily="34" charset="0"/>
                <a:cs typeface="Times New Roman" panose="02020603050405020304" pitchFamily="18" charset="0"/>
              </a:rPr>
              <a:t> social.</a:t>
            </a:r>
            <a:endParaRPr lang="pt-BR" sz="2400" dirty="0" smtClean="0">
              <a:effectLst/>
              <a:latin typeface="Cambria" panose="02040503050406030204" pitchFamily="18" charset="0"/>
              <a:ea typeface="Calibri" panose="020F0502020204030204" pitchFamily="34" charset="0"/>
              <a:cs typeface="Times New Roman" panose="02020603050405020304" pitchFamily="18" charset="0"/>
            </a:endParaRPr>
          </a:p>
          <a:p>
            <a:pPr>
              <a:lnSpc>
                <a:spcPct val="105000"/>
              </a:lnSpc>
              <a:spcAft>
                <a:spcPts val="0"/>
              </a:spcAft>
            </a:pPr>
            <a:r>
              <a:rPr lang="en-US" sz="2000" dirty="0">
                <a:latin typeface="Arial" panose="020B0604020202020204" pitchFamily="34" charset="0"/>
                <a:ea typeface="Calibri" panose="020F0502020204030204" pitchFamily="34" charset="0"/>
                <a:cs typeface="Times New Roman" panose="02020603050405020304" pitchFamily="18" charset="0"/>
              </a:rPr>
              <a:t>E) </a:t>
            </a:r>
            <a:r>
              <a:rPr lang="en-US" sz="2000" dirty="0" smtClean="0">
                <a:latin typeface="Arial" panose="020B0604020202020204" pitchFamily="34" charset="0"/>
                <a:ea typeface="Calibri" panose="020F0502020204030204" pitchFamily="34" charset="0"/>
                <a:cs typeface="Times New Roman" panose="02020603050405020304" pitchFamily="18" charset="0"/>
              </a:rPr>
              <a:t>a </a:t>
            </a:r>
            <a:r>
              <a:rPr lang="en-US" sz="2000" dirty="0" err="1">
                <a:latin typeface="Arial" panose="020B0604020202020204" pitchFamily="34" charset="0"/>
                <a:ea typeface="Calibri" panose="020F0502020204030204" pitchFamily="34" charset="0"/>
                <a:cs typeface="Times New Roman" panose="02020603050405020304" pitchFamily="18" charset="0"/>
              </a:rPr>
              <a:t>sociedade</a:t>
            </a:r>
            <a:r>
              <a:rPr lang="en-US" sz="2000" dirty="0">
                <a:latin typeface="Arial" panose="020B0604020202020204" pitchFamily="34" charset="0"/>
                <a:ea typeface="Calibri" panose="020F0502020204030204" pitchFamily="34" charset="0"/>
                <a:cs typeface="Times New Roman" panose="02020603050405020304" pitchFamily="18" charset="0"/>
              </a:rPr>
              <a:t> que </a:t>
            </a:r>
            <a:r>
              <a:rPr lang="en-US" sz="2000" dirty="0" err="1">
                <a:latin typeface="Arial" panose="020B0604020202020204" pitchFamily="34" charset="0"/>
                <a:ea typeface="Calibri" panose="020F0502020204030204" pitchFamily="34" charset="0"/>
                <a:cs typeface="Times New Roman" panose="02020603050405020304" pitchFamily="18" charset="0"/>
              </a:rPr>
              <a:t>pretende</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diminuir</a:t>
            </a:r>
            <a:r>
              <a:rPr lang="en-US" sz="2000" dirty="0">
                <a:latin typeface="Arial" panose="020B0604020202020204" pitchFamily="34" charset="0"/>
                <a:ea typeface="Calibri" panose="020F0502020204030204" pitchFamily="34" charset="0"/>
                <a:cs typeface="Times New Roman" panose="02020603050405020304" pitchFamily="18" charset="0"/>
              </a:rPr>
              <a:t> a </a:t>
            </a:r>
            <a:r>
              <a:rPr lang="en-US" sz="2000" dirty="0" err="1">
                <a:latin typeface="Arial" panose="020B0604020202020204" pitchFamily="34" charset="0"/>
                <a:ea typeface="Calibri" panose="020F0502020204030204" pitchFamily="34" charset="0"/>
                <a:cs typeface="Times New Roman" panose="02020603050405020304" pitchFamily="18" charset="0"/>
              </a:rPr>
              <a:t>desigualdade</a:t>
            </a:r>
            <a:r>
              <a:rPr lang="en-US" sz="2000" dirty="0">
                <a:latin typeface="Arial" panose="020B0604020202020204" pitchFamily="34" charset="0"/>
                <a:ea typeface="Calibri" panose="020F0502020204030204" pitchFamily="34" charset="0"/>
                <a:cs typeface="Times New Roman" panose="02020603050405020304" pitchFamily="18" charset="0"/>
              </a:rPr>
              <a:t> social </a:t>
            </a:r>
            <a:r>
              <a:rPr lang="en-US" sz="2000" dirty="0" err="1">
                <a:latin typeface="Arial" panose="020B0604020202020204" pitchFamily="34" charset="0"/>
                <a:ea typeface="Calibri" panose="020F0502020204030204" pitchFamily="34" charset="0"/>
                <a:cs typeface="Times New Roman" panose="02020603050405020304" pitchFamily="18" charset="0"/>
              </a:rPr>
              <a:t>não</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pode</a:t>
            </a:r>
            <a:r>
              <a:rPr lang="en-US" sz="2000" dirty="0">
                <a:latin typeface="Arial" panose="020B0604020202020204" pitchFamily="34" charset="0"/>
                <a:ea typeface="Calibri" panose="020F0502020204030204" pitchFamily="34" charset="0"/>
                <a:cs typeface="Times New Roman" panose="02020603050405020304" pitchFamily="18" charset="0"/>
              </a:rPr>
              <a:t> se </a:t>
            </a:r>
            <a:r>
              <a:rPr lang="en-US" sz="2000" dirty="0" err="1">
                <a:latin typeface="Arial" panose="020B0604020202020204" pitchFamily="34" charset="0"/>
                <a:ea typeface="Calibri" panose="020F0502020204030204" pitchFamily="34" charset="0"/>
                <a:cs typeface="Times New Roman" panose="02020603050405020304" pitchFamily="18" charset="0"/>
              </a:rPr>
              <a:t>dar</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ao</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luxo</a:t>
            </a:r>
            <a:r>
              <a:rPr lang="en-US" sz="2000" dirty="0">
                <a:latin typeface="Arial" panose="020B0604020202020204" pitchFamily="34" charset="0"/>
                <a:ea typeface="Calibri" panose="020F0502020204030204" pitchFamily="34" charset="0"/>
                <a:cs typeface="Times New Roman" panose="02020603050405020304" pitchFamily="18" charset="0"/>
              </a:rPr>
              <a:t> das </a:t>
            </a:r>
            <a:r>
              <a:rPr lang="en-US" sz="2000" dirty="0" err="1">
                <a:latin typeface="Arial" panose="020B0604020202020204" pitchFamily="34" charset="0"/>
                <a:ea typeface="Calibri" panose="020F0502020204030204" pitchFamily="34" charset="0"/>
                <a:cs typeface="Times New Roman" panose="02020603050405020304" pitchFamily="18" charset="0"/>
              </a:rPr>
              <a:t>cotas</a:t>
            </a:r>
            <a:r>
              <a:rPr lang="en-US" sz="2000" dirty="0">
                <a:latin typeface="Arial" panose="020B0604020202020204" pitchFamily="34" charset="0"/>
                <a:ea typeface="Calibri" panose="020F0502020204030204" pitchFamily="34" charset="0"/>
                <a:cs typeface="Times New Roman" panose="02020603050405020304" pitchFamily="18" charset="0"/>
              </a:rPr>
              <a:t>.  </a:t>
            </a:r>
            <a:endParaRPr lang="pt-BR" sz="2400" dirty="0">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3688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 y="-177422"/>
            <a:ext cx="12192000" cy="6709529"/>
          </a:xfrm>
          <a:prstGeom prst="rect">
            <a:avLst/>
          </a:prstGeom>
          <a:solidFill>
            <a:schemeClr val="accent2">
              <a:lumMod val="40000"/>
              <a:lumOff val="60000"/>
            </a:schemeClr>
          </a:solidFill>
        </p:spPr>
        <p:txBody>
          <a:bodyPr wrap="square">
            <a:spAutoFit/>
          </a:bodyPr>
          <a:lstStyle/>
          <a:p>
            <a:endParaRPr lang="pt-BR" sz="2000" dirty="0" smtClean="0"/>
          </a:p>
          <a:p>
            <a:endParaRPr lang="pt-BR" sz="2000" dirty="0"/>
          </a:p>
          <a:p>
            <a:endParaRPr lang="pt-BR" sz="2000" dirty="0" smtClean="0"/>
          </a:p>
          <a:p>
            <a:endParaRPr lang="pt-BR" sz="2000" dirty="0"/>
          </a:p>
          <a:p>
            <a:endParaRPr lang="pt-BR" sz="2000" dirty="0" smtClean="0"/>
          </a:p>
          <a:p>
            <a:endParaRPr lang="pt-BR" sz="2000" dirty="0"/>
          </a:p>
          <a:p>
            <a:endParaRPr lang="pt-BR" sz="2000" dirty="0" smtClean="0"/>
          </a:p>
          <a:p>
            <a:endParaRPr lang="pt-BR" sz="2000" dirty="0"/>
          </a:p>
          <a:p>
            <a:endParaRPr lang="pt-BR" sz="2000" dirty="0" smtClean="0"/>
          </a:p>
          <a:p>
            <a:endParaRPr lang="pt-BR" sz="2000" dirty="0"/>
          </a:p>
          <a:p>
            <a:pPr algn="ctr"/>
            <a:endParaRPr lang="pt-BR" sz="3600" dirty="0"/>
          </a:p>
          <a:p>
            <a:pPr algn="just"/>
            <a:endParaRPr lang="pt-BR" sz="3600" dirty="0" smtClean="0"/>
          </a:p>
          <a:p>
            <a:pPr algn="just"/>
            <a:endParaRPr lang="pt-BR" sz="3600" dirty="0"/>
          </a:p>
          <a:p>
            <a:pPr algn="just"/>
            <a:endParaRPr lang="pt-BR" sz="3600" dirty="0" smtClean="0"/>
          </a:p>
          <a:p>
            <a:pPr algn="just"/>
            <a:endParaRPr lang="pt-BR" sz="3600" dirty="0"/>
          </a:p>
          <a:p>
            <a:pPr algn="just"/>
            <a:endParaRPr lang="pt-BR" sz="3600" dirty="0" smtClean="0"/>
          </a:p>
          <a:p>
            <a:pPr algn="just"/>
            <a:endParaRPr lang="pt-BR" sz="1400" dirty="0" smtClean="0"/>
          </a:p>
        </p:txBody>
      </p:sp>
      <p:sp>
        <p:nvSpPr>
          <p:cNvPr id="6" name="CaixaDeTexto 5"/>
          <p:cNvSpPr txBox="1"/>
          <p:nvPr/>
        </p:nvSpPr>
        <p:spPr>
          <a:xfrm>
            <a:off x="2429302" y="2599249"/>
            <a:ext cx="7697336" cy="707886"/>
          </a:xfrm>
          <a:prstGeom prst="rect">
            <a:avLst/>
          </a:prstGeom>
          <a:solidFill>
            <a:srgbClr val="00B0F0"/>
          </a:solidFill>
        </p:spPr>
        <p:txBody>
          <a:bodyPr wrap="square" rtlCol="0">
            <a:spAutoFit/>
          </a:bodyPr>
          <a:lstStyle/>
          <a:p>
            <a:r>
              <a:rPr lang="pt-BR" sz="4000" b="1" dirty="0"/>
              <a:t>QUESTÕES </a:t>
            </a:r>
            <a:r>
              <a:rPr lang="pt-BR" sz="4000" b="1" dirty="0" smtClean="0"/>
              <a:t>DE COMPLEMENTAÇÃO</a:t>
            </a:r>
            <a:r>
              <a:rPr lang="pt-BR" sz="4000" b="1" dirty="0"/>
              <a:t>:</a:t>
            </a:r>
          </a:p>
        </p:txBody>
      </p:sp>
    </p:spTree>
    <p:extLst>
      <p:ext uri="{BB962C8B-B14F-4D97-AF65-F5344CB8AC3E}">
        <p14:creationId xmlns:p14="http://schemas.microsoft.com/office/powerpoint/2010/main" val="19068453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442949" y="0"/>
            <a:ext cx="7073434" cy="6858000"/>
          </a:xfrm>
          <a:prstGeom prst="rect">
            <a:avLst/>
          </a:prstGeom>
        </p:spPr>
      </p:pic>
    </p:spTree>
    <p:extLst>
      <p:ext uri="{BB962C8B-B14F-4D97-AF65-F5344CB8AC3E}">
        <p14:creationId xmlns:p14="http://schemas.microsoft.com/office/powerpoint/2010/main" val="1484136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3016155" y="0"/>
            <a:ext cx="5964071" cy="6837528"/>
          </a:xfrm>
          <a:prstGeom prst="rect">
            <a:avLst/>
          </a:prstGeom>
        </p:spPr>
      </p:pic>
    </p:spTree>
    <p:extLst>
      <p:ext uri="{BB962C8B-B14F-4D97-AF65-F5344CB8AC3E}">
        <p14:creationId xmlns:p14="http://schemas.microsoft.com/office/powerpoint/2010/main" val="213017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1415486"/>
            <a:ext cx="10515600" cy="3728014"/>
          </a:xfrm>
        </p:spPr>
        <p:txBody>
          <a:bodyPr>
            <a:noAutofit/>
          </a:bodyPr>
          <a:lstStyle/>
          <a:p>
            <a:pPr eaLnBrk="1" hangingPunct="1"/>
            <a:r>
              <a:rPr lang="pt-BR" altLang="pt-BR" dirty="0" smtClean="0"/>
              <a:t>NÍVEL DISCURSIVO</a:t>
            </a:r>
          </a:p>
          <a:p>
            <a:pPr eaLnBrk="1" hangingPunct="1">
              <a:buFont typeface="Wingdings 2" panose="05020102010507070707" pitchFamily="18" charset="2"/>
              <a:buNone/>
            </a:pPr>
            <a:r>
              <a:rPr lang="pt-BR" altLang="pt-BR" dirty="0" smtClean="0"/>
              <a:t>	ENTÃO, O TEXTO</a:t>
            </a:r>
          </a:p>
          <a:p>
            <a:pPr algn="ctr" eaLnBrk="1" hangingPunct="1">
              <a:buFont typeface="Wingdings 2" panose="05020102010507070707" pitchFamily="18" charset="2"/>
              <a:buNone/>
            </a:pPr>
            <a:r>
              <a:rPr lang="pt-BR" altLang="pt-BR" sz="2400" dirty="0"/>
              <a:t>NÃO É MERA </a:t>
            </a:r>
            <a:r>
              <a:rPr lang="pt-BR" altLang="pt-BR" sz="2400" dirty="0" smtClean="0"/>
              <a:t>SEQUÊNCIA </a:t>
            </a:r>
            <a:r>
              <a:rPr lang="pt-BR" altLang="pt-BR" sz="2400" dirty="0"/>
              <a:t>DE FRASES,</a:t>
            </a:r>
          </a:p>
          <a:p>
            <a:pPr algn="ctr" eaLnBrk="1" hangingPunct="1">
              <a:buFont typeface="Wingdings 2" panose="05020102010507070707" pitchFamily="18" charset="2"/>
              <a:buNone/>
            </a:pPr>
            <a:endParaRPr lang="pt-BR" altLang="pt-BR" dirty="0" smtClean="0"/>
          </a:p>
          <a:p>
            <a:pPr algn="ctr" eaLnBrk="1" hangingPunct="1">
              <a:buFont typeface="Wingdings 2" panose="05020102010507070707" pitchFamily="18" charset="2"/>
              <a:buNone/>
            </a:pPr>
            <a:r>
              <a:rPr lang="pt-BR" altLang="pt-BR" sz="2400" dirty="0"/>
              <a:t>PORQUE CONTÉM PRONUNCIAMENTO SOBRE UMA QUESTÃO,</a:t>
            </a:r>
          </a:p>
          <a:p>
            <a:pPr algn="ctr" eaLnBrk="1" hangingPunct="1">
              <a:buFont typeface="Wingdings 2" panose="05020102010507070707" pitchFamily="18" charset="2"/>
              <a:buNone/>
            </a:pPr>
            <a:endParaRPr lang="pt-BR" altLang="pt-BR" sz="2400" dirty="0"/>
          </a:p>
          <a:p>
            <a:pPr algn="ctr" eaLnBrk="1" hangingPunct="1">
              <a:buFont typeface="Wingdings 2" panose="05020102010507070707" pitchFamily="18" charset="2"/>
              <a:buNone/>
            </a:pPr>
            <a:r>
              <a:rPr lang="pt-BR" altLang="pt-BR" sz="2400" dirty="0"/>
              <a:t>QUE SE CIRCUNSCREVE A UM DADO CONTEXTO,</a:t>
            </a:r>
          </a:p>
          <a:p>
            <a:pPr algn="ctr" eaLnBrk="1" hangingPunct="1">
              <a:buFont typeface="Wingdings 2" panose="05020102010507070707" pitchFamily="18" charset="2"/>
              <a:buNone/>
            </a:pPr>
            <a:endParaRPr lang="pt-BR" altLang="pt-BR" sz="2400" dirty="0"/>
          </a:p>
          <a:p>
            <a:pPr algn="ctr" eaLnBrk="1" hangingPunct="1">
              <a:buFont typeface="Wingdings 2" panose="05020102010507070707" pitchFamily="18" charset="2"/>
              <a:buNone/>
            </a:pPr>
            <a:r>
              <a:rPr lang="pt-BR" altLang="pt-BR" sz="2400" dirty="0"/>
              <a:t>E DISSO ADVÉM SEU SENTIDO.</a:t>
            </a:r>
          </a:p>
          <a:p>
            <a:pPr algn="ctr" eaLnBrk="1" hangingPunct="1">
              <a:buFont typeface="Wingdings 2" panose="05020102010507070707" pitchFamily="18" charset="2"/>
              <a:buNone/>
            </a:pPr>
            <a:endParaRPr lang="pt-BR" altLang="pt-BR" dirty="0" smtClean="0"/>
          </a:p>
          <a:p>
            <a:pPr eaLnBrk="1" hangingPunct="1"/>
            <a:endParaRPr lang="pt-BR" altLang="pt-BR" dirty="0" smtClean="0"/>
          </a:p>
        </p:txBody>
      </p:sp>
      <p:sp>
        <p:nvSpPr>
          <p:cNvPr id="4" name="Espaço Reservado para Número de Slide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85AA72-8C37-4EDD-AF93-3ED02C0AEB8E}" type="slidenum">
              <a:rPr lang="pt-BR" altLang="pt-BR">
                <a:solidFill>
                  <a:srgbClr val="045C75"/>
                </a:solidFill>
                <a:latin typeface="Calibri" panose="020F0502020204030204" pitchFamily="34" charset="0"/>
              </a:rPr>
              <a:pPr eaLnBrk="1" hangingPunct="1"/>
              <a:t>3</a:t>
            </a:fld>
            <a:endParaRPr lang="pt-BR" altLang="pt-BR">
              <a:solidFill>
                <a:srgbClr val="045C75"/>
              </a:solidFill>
              <a:latin typeface="Calibri" panose="020F0502020204030204" pitchFamily="34" charset="0"/>
            </a:endParaRPr>
          </a:p>
        </p:txBody>
      </p:sp>
      <p:cxnSp>
        <p:nvCxnSpPr>
          <p:cNvPr id="6" name="Conector de seta reta 5"/>
          <p:cNvCxnSpPr/>
          <p:nvPr/>
        </p:nvCxnSpPr>
        <p:spPr>
          <a:xfrm rot="5400000">
            <a:off x="5666581" y="3091139"/>
            <a:ext cx="4286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Conector de seta reta 6"/>
          <p:cNvCxnSpPr/>
          <p:nvPr/>
        </p:nvCxnSpPr>
        <p:spPr>
          <a:xfrm>
            <a:off x="5862778" y="3790129"/>
            <a:ext cx="11564" cy="3716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ector de seta reta 7"/>
          <p:cNvCxnSpPr/>
          <p:nvPr/>
        </p:nvCxnSpPr>
        <p:spPr>
          <a:xfrm rot="5400000">
            <a:off x="5649259" y="4928394"/>
            <a:ext cx="4286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4594225" y="2008832"/>
            <a:ext cx="1285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de seta reta 15"/>
          <p:cNvCxnSpPr/>
          <p:nvPr/>
        </p:nvCxnSpPr>
        <p:spPr>
          <a:xfrm rot="5400000">
            <a:off x="5767980" y="2116781"/>
            <a:ext cx="2143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514165" y="410872"/>
            <a:ext cx="11163669" cy="646331"/>
          </a:xfrm>
          <a:prstGeom prst="rect">
            <a:avLst/>
          </a:prstGeom>
          <a:solidFill>
            <a:srgbClr val="00B0F0"/>
          </a:solidFill>
        </p:spPr>
        <p:txBody>
          <a:bodyPr wrap="square">
            <a:spAutoFit/>
          </a:bodyPr>
          <a:lstStyle/>
          <a:p>
            <a:pPr algn="ctr" fontAlgn="base"/>
            <a:r>
              <a:rPr lang="pt-BR" altLang="pt-BR" sz="3600" dirty="0"/>
              <a:t>COMPREENSÃO E INTERPRETAÇÃO TEXTUAL</a:t>
            </a:r>
            <a:endParaRPr lang="pt-BR" sz="3600" dirty="0"/>
          </a:p>
        </p:txBody>
      </p:sp>
    </p:spTree>
    <p:extLst>
      <p:ext uri="{BB962C8B-B14F-4D97-AF65-F5344CB8AC3E}">
        <p14:creationId xmlns:p14="http://schemas.microsoft.com/office/powerpoint/2010/main" val="2676336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ox(in)">
                                      <p:cBhvr>
                                        <p:cTn id="27" dur="500"/>
                                        <p:tgtEl>
                                          <p:spTgt spid="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ox(in)">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13174" y="479449"/>
            <a:ext cx="5484636" cy="5853113"/>
          </a:xfrm>
          <a:prstGeom prst="rect">
            <a:avLst/>
          </a:prstGeom>
        </p:spPr>
      </p:pic>
      <p:pic>
        <p:nvPicPr>
          <p:cNvPr id="3" name="Imagem 2"/>
          <p:cNvPicPr>
            <a:picLocks noChangeAspect="1"/>
          </p:cNvPicPr>
          <p:nvPr/>
        </p:nvPicPr>
        <p:blipFill>
          <a:blip r:embed="rId3"/>
          <a:stretch>
            <a:fillRect/>
          </a:stretch>
        </p:blipFill>
        <p:spPr>
          <a:xfrm>
            <a:off x="5889364" y="1093598"/>
            <a:ext cx="6134314" cy="4624814"/>
          </a:xfrm>
          <a:prstGeom prst="rect">
            <a:avLst/>
          </a:prstGeom>
        </p:spPr>
      </p:pic>
    </p:spTree>
    <p:extLst>
      <p:ext uri="{BB962C8B-B14F-4D97-AF65-F5344CB8AC3E}">
        <p14:creationId xmlns:p14="http://schemas.microsoft.com/office/powerpoint/2010/main" val="1910838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368490" y="183169"/>
            <a:ext cx="11573301" cy="6558694"/>
          </a:xfrm>
          <a:prstGeom prst="rect">
            <a:avLst/>
          </a:prstGeom>
        </p:spPr>
      </p:pic>
    </p:spTree>
    <p:extLst>
      <p:ext uri="{BB962C8B-B14F-4D97-AF65-F5344CB8AC3E}">
        <p14:creationId xmlns:p14="http://schemas.microsoft.com/office/powerpoint/2010/main" val="2421996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82390" y="136476"/>
            <a:ext cx="11785339" cy="6141493"/>
          </a:xfrm>
          <a:prstGeom prst="rect">
            <a:avLst/>
          </a:prstGeom>
        </p:spPr>
      </p:pic>
    </p:spTree>
    <p:extLst>
      <p:ext uri="{BB962C8B-B14F-4D97-AF65-F5344CB8AC3E}">
        <p14:creationId xmlns:p14="http://schemas.microsoft.com/office/powerpoint/2010/main" val="707662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gendor.com.br/blog/wp-content/uploads/2015/01/habitos-de-sucess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293913" y="522514"/>
            <a:ext cx="8044544" cy="646331"/>
          </a:xfrm>
          <a:prstGeom prst="rect">
            <a:avLst/>
          </a:prstGeom>
          <a:solidFill>
            <a:srgbClr val="F73947"/>
          </a:solidFill>
          <a:ln>
            <a:solidFill>
              <a:srgbClr val="F73947"/>
            </a:solidFill>
          </a:ln>
        </p:spPr>
        <p:txBody>
          <a:bodyPr wrap="square" rtlCol="0">
            <a:spAutoFit/>
          </a:bodyPr>
          <a:lstStyle/>
          <a:p>
            <a:pPr algn="just"/>
            <a:r>
              <a:rPr lang="pt-BR" b="1" dirty="0" smtClean="0">
                <a:solidFill>
                  <a:schemeClr val="bg1"/>
                </a:solidFill>
              </a:rPr>
              <a:t>“Para se atingir o sucesso é necessário o preparo e a dedicação, caso contrário jamais saberás o que é sucesso”. (Confúcio)</a:t>
            </a:r>
            <a:endParaRPr lang="pt-BR" b="1" dirty="0">
              <a:solidFill>
                <a:schemeClr val="bg1"/>
              </a:solidFill>
            </a:endParaRPr>
          </a:p>
        </p:txBody>
      </p:sp>
      <p:sp>
        <p:nvSpPr>
          <p:cNvPr id="4" name="CaixaDeTexto 3"/>
          <p:cNvSpPr txBox="1"/>
          <p:nvPr/>
        </p:nvSpPr>
        <p:spPr>
          <a:xfrm>
            <a:off x="3042556" y="2917371"/>
            <a:ext cx="8044544" cy="1200329"/>
          </a:xfrm>
          <a:prstGeom prst="rect">
            <a:avLst/>
          </a:prstGeom>
          <a:solidFill>
            <a:srgbClr val="F73947"/>
          </a:solidFill>
          <a:ln>
            <a:solidFill>
              <a:srgbClr val="F73947"/>
            </a:solidFill>
          </a:ln>
        </p:spPr>
        <p:txBody>
          <a:bodyPr wrap="square" rtlCol="0">
            <a:spAutoFit/>
          </a:bodyPr>
          <a:lstStyle/>
          <a:p>
            <a:pPr algn="ctr"/>
            <a:r>
              <a:rPr lang="pt-BR" sz="7200" b="1" dirty="0" smtClean="0">
                <a:solidFill>
                  <a:schemeClr val="bg1"/>
                </a:solidFill>
              </a:rPr>
              <a:t>Mãos à obra! </a:t>
            </a:r>
            <a:endParaRPr lang="pt-BR" sz="7200" b="1" dirty="0">
              <a:solidFill>
                <a:schemeClr val="bg1"/>
              </a:solidFill>
            </a:endParaRPr>
          </a:p>
        </p:txBody>
      </p:sp>
    </p:spTree>
    <p:extLst>
      <p:ext uri="{BB962C8B-B14F-4D97-AF65-F5344CB8AC3E}">
        <p14:creationId xmlns:p14="http://schemas.microsoft.com/office/powerpoint/2010/main" val="228260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Resultado de imagem para obrig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6904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6345779" y="3044279"/>
            <a:ext cx="3020290" cy="923330"/>
          </a:xfrm>
          <a:prstGeom prst="rect">
            <a:avLst/>
          </a:prstGeom>
          <a:noFill/>
        </p:spPr>
        <p:txBody>
          <a:bodyPr wrap="square" rtlCol="0">
            <a:spAutoFit/>
          </a:bodyPr>
          <a:lstStyle/>
          <a:p>
            <a:r>
              <a:rPr lang="pt-BR" sz="5400" b="1" dirty="0" smtClean="0"/>
              <a:t>Obrigada!</a:t>
            </a:r>
            <a:endParaRPr lang="pt-BR" sz="5400" b="1" dirty="0"/>
          </a:p>
        </p:txBody>
      </p:sp>
    </p:spTree>
    <p:extLst>
      <p:ext uri="{BB962C8B-B14F-4D97-AF65-F5344CB8AC3E}">
        <p14:creationId xmlns:p14="http://schemas.microsoft.com/office/powerpoint/2010/main" val="419921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1446" y="2991394"/>
            <a:ext cx="10515600" cy="3538266"/>
          </a:xfrm>
        </p:spPr>
        <p:txBody>
          <a:bodyPr>
            <a:normAutofit/>
          </a:bodyPr>
          <a:lstStyle/>
          <a:p>
            <a:pPr marL="0" indent="0" algn="ctr">
              <a:buNone/>
            </a:pPr>
            <a:r>
              <a:rPr lang="pt-BR" sz="4000" dirty="0">
                <a:solidFill>
                  <a:srgbClr val="FF0000"/>
                </a:solidFill>
              </a:rPr>
              <a:t/>
            </a:r>
            <a:br>
              <a:rPr lang="pt-BR" sz="4000" dirty="0">
                <a:solidFill>
                  <a:srgbClr val="FF0000"/>
                </a:solidFill>
              </a:rPr>
            </a:br>
            <a:endParaRPr lang="pt-BR" sz="4000" dirty="0">
              <a:solidFill>
                <a:srgbClr val="FF0000"/>
              </a:solidFill>
            </a:endParaRPr>
          </a:p>
        </p:txBody>
      </p:sp>
      <p:sp>
        <p:nvSpPr>
          <p:cNvPr id="4" name="Retângulo 3"/>
          <p:cNvSpPr/>
          <p:nvPr/>
        </p:nvSpPr>
        <p:spPr>
          <a:xfrm>
            <a:off x="490378" y="791954"/>
            <a:ext cx="11163669" cy="646331"/>
          </a:xfrm>
          <a:prstGeom prst="rect">
            <a:avLst/>
          </a:prstGeom>
          <a:solidFill>
            <a:srgbClr val="00B0F0"/>
          </a:solidFill>
        </p:spPr>
        <p:txBody>
          <a:bodyPr wrap="square">
            <a:spAutoFit/>
          </a:bodyPr>
          <a:lstStyle/>
          <a:p>
            <a:pPr algn="ctr" fontAlgn="base"/>
            <a:r>
              <a:rPr lang="pt-BR" sz="3600" b="1">
                <a:solidFill>
                  <a:srgbClr val="002060"/>
                </a:solidFill>
              </a:rPr>
              <a:t>COMPREENSÃO E INTERPRETAÇÃO DE TEXTO</a:t>
            </a:r>
            <a:endParaRPr lang="pt-BR" sz="3600" dirty="0"/>
          </a:p>
        </p:txBody>
      </p:sp>
      <p:sp>
        <p:nvSpPr>
          <p:cNvPr id="6" name="Retângulo 5"/>
          <p:cNvSpPr/>
          <p:nvPr/>
        </p:nvSpPr>
        <p:spPr>
          <a:xfrm>
            <a:off x="490378" y="2668228"/>
            <a:ext cx="11163669" cy="2308324"/>
          </a:xfrm>
          <a:prstGeom prst="rect">
            <a:avLst/>
          </a:prstGeom>
          <a:solidFill>
            <a:srgbClr val="00B0F0"/>
          </a:solidFill>
        </p:spPr>
        <p:txBody>
          <a:bodyPr wrap="square">
            <a:spAutoFit/>
          </a:bodyPr>
          <a:lstStyle/>
          <a:p>
            <a:pPr algn="ctr" fontAlgn="base"/>
            <a:r>
              <a:rPr lang="pt-BR" sz="7200" b="1" dirty="0">
                <a:solidFill>
                  <a:srgbClr val="FF0000"/>
                </a:solidFill>
              </a:rPr>
              <a:t>Compreensão é diferente de interpretação</a:t>
            </a:r>
            <a:endParaRPr lang="pt-BR" sz="7200" b="1" dirty="0">
              <a:solidFill>
                <a:srgbClr val="FF0000"/>
              </a:solidFill>
            </a:endParaRPr>
          </a:p>
        </p:txBody>
      </p:sp>
    </p:spTree>
    <p:extLst>
      <p:ext uri="{BB962C8B-B14F-4D97-AF65-F5344CB8AC3E}">
        <p14:creationId xmlns:p14="http://schemas.microsoft.com/office/powerpoint/2010/main" val="2225451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414318" y="1577397"/>
            <a:ext cx="5211067" cy="3538266"/>
          </a:xfrm>
        </p:spPr>
        <p:txBody>
          <a:bodyPr>
            <a:noAutofit/>
          </a:bodyPr>
          <a:lstStyle/>
          <a:p>
            <a:pPr marL="0" indent="0">
              <a:lnSpc>
                <a:spcPct val="80000"/>
              </a:lnSpc>
              <a:buNone/>
            </a:pPr>
            <a:r>
              <a:rPr lang="pt-BR" sz="3200" dirty="0"/>
              <a:t>Compreensão (está no </a:t>
            </a:r>
            <a:r>
              <a:rPr lang="pt-BR" sz="3200" dirty="0" err="1"/>
              <a:t>texo</a:t>
            </a:r>
            <a:r>
              <a:rPr lang="pt-BR" sz="3200" dirty="0" smtClean="0"/>
              <a:t>):</a:t>
            </a:r>
          </a:p>
          <a:p>
            <a:pPr marL="0" indent="0">
              <a:lnSpc>
                <a:spcPct val="80000"/>
              </a:lnSpc>
              <a:buNone/>
            </a:pPr>
            <a:endParaRPr lang="pt-BR" altLang="pt-BR" sz="2400" b="1" dirty="0"/>
          </a:p>
          <a:p>
            <a:pPr>
              <a:lnSpc>
                <a:spcPct val="80000"/>
              </a:lnSpc>
            </a:pPr>
            <a:r>
              <a:rPr lang="pt-BR" altLang="pt-BR" sz="2400" b="1" dirty="0" smtClean="0"/>
              <a:t>Segundo </a:t>
            </a:r>
            <a:r>
              <a:rPr lang="pt-BR" altLang="pt-BR" sz="2400" b="1" dirty="0"/>
              <a:t>o texto...</a:t>
            </a:r>
          </a:p>
          <a:p>
            <a:pPr>
              <a:lnSpc>
                <a:spcPct val="80000"/>
              </a:lnSpc>
            </a:pPr>
            <a:r>
              <a:rPr lang="pt-BR" altLang="pt-BR" sz="2400" b="1" dirty="0" smtClean="0"/>
              <a:t>O </a:t>
            </a:r>
            <a:r>
              <a:rPr lang="pt-BR" altLang="pt-BR" sz="2400" b="1" dirty="0"/>
              <a:t>autor/narrador do texto diz que...</a:t>
            </a:r>
          </a:p>
          <a:p>
            <a:pPr>
              <a:lnSpc>
                <a:spcPct val="80000"/>
              </a:lnSpc>
            </a:pPr>
            <a:r>
              <a:rPr lang="pt-BR" altLang="pt-BR" sz="2400" b="1" dirty="0" smtClean="0"/>
              <a:t>O </a:t>
            </a:r>
            <a:r>
              <a:rPr lang="pt-BR" altLang="pt-BR" sz="2400" b="1" dirty="0"/>
              <a:t>texto informa que...</a:t>
            </a:r>
          </a:p>
          <a:p>
            <a:pPr>
              <a:lnSpc>
                <a:spcPct val="80000"/>
              </a:lnSpc>
            </a:pPr>
            <a:r>
              <a:rPr lang="pt-BR" altLang="pt-BR" sz="2400" b="1" dirty="0" smtClean="0"/>
              <a:t>No </a:t>
            </a:r>
            <a:r>
              <a:rPr lang="pt-BR" altLang="pt-BR" sz="2400" b="1" dirty="0"/>
              <a:t>texto...</a:t>
            </a:r>
          </a:p>
          <a:p>
            <a:pPr>
              <a:lnSpc>
                <a:spcPct val="80000"/>
              </a:lnSpc>
            </a:pPr>
            <a:r>
              <a:rPr lang="pt-BR" altLang="pt-BR" sz="2400" b="1" dirty="0" smtClean="0"/>
              <a:t>Tendo </a:t>
            </a:r>
            <a:r>
              <a:rPr lang="pt-BR" altLang="pt-BR" sz="2400" b="1" dirty="0"/>
              <a:t>em vista o texto...</a:t>
            </a:r>
          </a:p>
          <a:p>
            <a:pPr>
              <a:lnSpc>
                <a:spcPct val="80000"/>
              </a:lnSpc>
            </a:pPr>
            <a:r>
              <a:rPr lang="pt-BR" altLang="pt-BR" sz="2400" b="1" dirty="0" smtClean="0"/>
              <a:t>De </a:t>
            </a:r>
            <a:r>
              <a:rPr lang="pt-BR" altLang="pt-BR" sz="2400" b="1" dirty="0"/>
              <a:t>acordo com o texto...</a:t>
            </a:r>
          </a:p>
          <a:p>
            <a:pPr>
              <a:lnSpc>
                <a:spcPct val="80000"/>
              </a:lnSpc>
            </a:pPr>
            <a:r>
              <a:rPr lang="pt-BR" altLang="pt-BR" sz="2400" b="1" dirty="0" smtClean="0"/>
              <a:t>O </a:t>
            </a:r>
            <a:r>
              <a:rPr lang="pt-BR" altLang="pt-BR" sz="2400" b="1" dirty="0"/>
              <a:t>autor sugere ainda...</a:t>
            </a:r>
          </a:p>
          <a:p>
            <a:pPr>
              <a:lnSpc>
                <a:spcPct val="80000"/>
              </a:lnSpc>
            </a:pPr>
            <a:r>
              <a:rPr lang="pt-BR" altLang="pt-BR" sz="2400" b="1" dirty="0" smtClean="0"/>
              <a:t>O </a:t>
            </a:r>
            <a:r>
              <a:rPr lang="pt-BR" altLang="pt-BR" sz="2400" b="1" dirty="0"/>
              <a:t>autor afirma que...</a:t>
            </a:r>
          </a:p>
          <a:p>
            <a:pPr>
              <a:lnSpc>
                <a:spcPct val="80000"/>
              </a:lnSpc>
            </a:pPr>
            <a:r>
              <a:rPr lang="pt-BR" altLang="pt-BR" sz="2400" b="1" dirty="0" smtClean="0"/>
              <a:t>Na </a:t>
            </a:r>
            <a:r>
              <a:rPr lang="pt-BR" altLang="pt-BR" sz="2400" b="1" dirty="0"/>
              <a:t>opinião do autor do texto...</a:t>
            </a:r>
            <a:endParaRPr lang="pt-BR" altLang="pt-BR" sz="2400" dirty="0"/>
          </a:p>
        </p:txBody>
      </p:sp>
      <p:sp>
        <p:nvSpPr>
          <p:cNvPr id="2" name="Título 1"/>
          <p:cNvSpPr>
            <a:spLocks noGrp="1"/>
          </p:cNvSpPr>
          <p:nvPr>
            <p:ph type="title"/>
          </p:nvPr>
        </p:nvSpPr>
        <p:spPr>
          <a:xfrm>
            <a:off x="384514" y="162697"/>
            <a:ext cx="11297970" cy="1250927"/>
          </a:xfrm>
          <a:noFill/>
          <a:ln>
            <a:noFill/>
          </a:ln>
        </p:spPr>
        <p:txBody>
          <a:bodyPr>
            <a:noAutofit/>
          </a:bodyPr>
          <a:lstStyle/>
          <a:p>
            <a:r>
              <a:rPr lang="pt-BR" sz="2800" b="1" dirty="0"/>
              <a:t>COMPREENSÃO DE TEXTO</a:t>
            </a:r>
            <a:r>
              <a:rPr lang="pt-BR" sz="2800" dirty="0"/>
              <a:t> – consiste em </a:t>
            </a:r>
            <a:r>
              <a:rPr lang="pt-BR" sz="2800" dirty="0" smtClean="0"/>
              <a:t>analisar o </a:t>
            </a:r>
            <a:r>
              <a:rPr lang="pt-BR" sz="2800" dirty="0"/>
              <a:t>que realmente está escrito, ou seja, coletar </a:t>
            </a:r>
            <a:r>
              <a:rPr lang="pt-BR" sz="2800" dirty="0" smtClean="0"/>
              <a:t>dados do </a:t>
            </a:r>
            <a:r>
              <a:rPr lang="pt-BR" sz="2800" dirty="0"/>
              <a:t>texto. Os comandos de compreensão (está </a:t>
            </a:r>
            <a:r>
              <a:rPr lang="pt-BR" sz="2800" dirty="0" smtClean="0"/>
              <a:t>no texto </a:t>
            </a:r>
            <a:r>
              <a:rPr lang="pt-BR" sz="2800" dirty="0"/>
              <a:t>- </a:t>
            </a:r>
            <a:r>
              <a:rPr lang="pt-BR" sz="2800" b="1" dirty="0"/>
              <a:t>não está nada além do </a:t>
            </a:r>
            <a:r>
              <a:rPr lang="pt-BR" sz="2800" b="1" dirty="0" smtClean="0"/>
              <a:t>texto</a:t>
            </a:r>
            <a:r>
              <a:rPr lang="pt-BR" sz="2800" dirty="0" smtClean="0"/>
              <a:t>).</a:t>
            </a:r>
            <a:endParaRPr lang="pt-BR" sz="2800" dirty="0"/>
          </a:p>
        </p:txBody>
      </p:sp>
    </p:spTree>
    <p:extLst>
      <p:ext uri="{BB962C8B-B14F-4D97-AF65-F5344CB8AC3E}">
        <p14:creationId xmlns:p14="http://schemas.microsoft.com/office/powerpoint/2010/main" val="3666179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197673" y="0"/>
            <a:ext cx="11853299" cy="1354366"/>
          </a:xfrm>
          <a:prstGeom prst="rect">
            <a:avLst/>
          </a:prstGeom>
          <a:no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pt-BR" sz="2800" b="1" dirty="0"/>
              <a:t>INTERPRETAÇÃO DE TEXTO </a:t>
            </a:r>
            <a:r>
              <a:rPr lang="pt-BR" sz="2800" dirty="0"/>
              <a:t>– consiste </a:t>
            </a:r>
            <a:r>
              <a:rPr lang="pt-BR" sz="2800" dirty="0" smtClean="0"/>
              <a:t>em saber </a:t>
            </a:r>
            <a:r>
              <a:rPr lang="pt-BR" sz="2800" dirty="0"/>
              <a:t>o que se infere (conclui) do que </a:t>
            </a:r>
            <a:r>
              <a:rPr lang="pt-BR" sz="2800" dirty="0" smtClean="0"/>
              <a:t>está escrito</a:t>
            </a:r>
            <a:r>
              <a:rPr lang="pt-BR" sz="2800" dirty="0"/>
              <a:t>. Os comandos de Interpretação </a:t>
            </a:r>
            <a:r>
              <a:rPr lang="pt-BR" sz="2800" b="1" dirty="0"/>
              <a:t>(está </a:t>
            </a:r>
            <a:r>
              <a:rPr lang="pt-BR" sz="2800" b="1" dirty="0" smtClean="0"/>
              <a:t>fora (além</a:t>
            </a:r>
            <a:r>
              <a:rPr lang="pt-BR" sz="2800" b="1" dirty="0"/>
              <a:t>) do texto – mas está baseada no texto</a:t>
            </a:r>
            <a:r>
              <a:rPr lang="pt-BR" sz="2800" b="1" dirty="0" smtClean="0"/>
              <a:t>) são</a:t>
            </a:r>
            <a:r>
              <a:rPr lang="pt-BR" sz="2800" b="1" dirty="0"/>
              <a:t>:</a:t>
            </a:r>
            <a:endParaRPr lang="pt-BR" sz="2800" dirty="0"/>
          </a:p>
        </p:txBody>
      </p:sp>
      <p:sp>
        <p:nvSpPr>
          <p:cNvPr id="9" name="Rectangle 3"/>
          <p:cNvSpPr txBox="1">
            <a:spLocks noChangeArrowheads="1"/>
          </p:cNvSpPr>
          <p:nvPr/>
        </p:nvSpPr>
        <p:spPr>
          <a:xfrm>
            <a:off x="2763453" y="1992573"/>
            <a:ext cx="7240355" cy="34338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80000"/>
              </a:lnSpc>
              <a:buFont typeface="Arial" panose="020B0604020202020204" pitchFamily="34" charset="0"/>
              <a:buChar char="•"/>
            </a:pPr>
            <a:r>
              <a:rPr lang="pt-BR" altLang="pt-BR" b="1" dirty="0" smtClean="0"/>
              <a:t>Depreende-se/infere-se/conclui-se </a:t>
            </a:r>
            <a:r>
              <a:rPr lang="pt-BR" altLang="pt-BR" b="1" dirty="0"/>
              <a:t>do texto que...</a:t>
            </a:r>
          </a:p>
          <a:p>
            <a:pPr marL="342900" indent="-342900" algn="just">
              <a:lnSpc>
                <a:spcPct val="80000"/>
              </a:lnSpc>
              <a:buFont typeface="Arial" panose="020B0604020202020204" pitchFamily="34" charset="0"/>
              <a:buChar char="•"/>
            </a:pPr>
            <a:r>
              <a:rPr lang="pt-BR" altLang="pt-BR" b="1" dirty="0" smtClean="0"/>
              <a:t>O </a:t>
            </a:r>
            <a:r>
              <a:rPr lang="pt-BR" altLang="pt-BR" b="1" dirty="0"/>
              <a:t>texto permite deduzir que...</a:t>
            </a:r>
          </a:p>
          <a:p>
            <a:pPr marL="342900" indent="-342900" algn="just">
              <a:lnSpc>
                <a:spcPct val="80000"/>
              </a:lnSpc>
              <a:buFont typeface="Arial" panose="020B0604020202020204" pitchFamily="34" charset="0"/>
              <a:buChar char="•"/>
            </a:pPr>
            <a:r>
              <a:rPr lang="pt-BR" altLang="pt-BR" b="1" dirty="0" smtClean="0"/>
              <a:t>É </a:t>
            </a:r>
            <a:r>
              <a:rPr lang="pt-BR" altLang="pt-BR" b="1" dirty="0"/>
              <a:t>possível subentender-se a partir do texto que...</a:t>
            </a:r>
          </a:p>
          <a:p>
            <a:pPr marL="342900" indent="-342900" algn="just">
              <a:lnSpc>
                <a:spcPct val="80000"/>
              </a:lnSpc>
              <a:buFont typeface="Arial" panose="020B0604020202020204" pitchFamily="34" charset="0"/>
              <a:buChar char="•"/>
            </a:pPr>
            <a:r>
              <a:rPr lang="pt-BR" altLang="pt-BR" b="1" dirty="0" smtClean="0"/>
              <a:t>Qual </a:t>
            </a:r>
            <a:r>
              <a:rPr lang="pt-BR" altLang="pt-BR" b="1" dirty="0"/>
              <a:t>a intenção do autor quando afirma que...</a:t>
            </a:r>
          </a:p>
          <a:p>
            <a:pPr marL="342900" indent="-342900" algn="just">
              <a:lnSpc>
                <a:spcPct val="80000"/>
              </a:lnSpc>
              <a:buFont typeface="Arial" panose="020B0604020202020204" pitchFamily="34" charset="0"/>
              <a:buChar char="•"/>
            </a:pPr>
            <a:r>
              <a:rPr lang="pt-BR" altLang="pt-BR" b="1" dirty="0" smtClean="0"/>
              <a:t>O </a:t>
            </a:r>
            <a:r>
              <a:rPr lang="pt-BR" altLang="pt-BR" b="1" dirty="0"/>
              <a:t>texto possibilita o entendimento de que...</a:t>
            </a:r>
          </a:p>
          <a:p>
            <a:pPr marL="342900" indent="-342900" algn="just">
              <a:lnSpc>
                <a:spcPct val="80000"/>
              </a:lnSpc>
              <a:buFont typeface="Arial" panose="020B0604020202020204" pitchFamily="34" charset="0"/>
              <a:buChar char="•"/>
            </a:pPr>
            <a:r>
              <a:rPr lang="pt-BR" altLang="pt-BR" b="1" dirty="0" smtClean="0"/>
              <a:t>Com </a:t>
            </a:r>
            <a:r>
              <a:rPr lang="pt-BR" altLang="pt-BR" b="1" dirty="0"/>
              <a:t>o apoio do texto, infere-se que...</a:t>
            </a:r>
          </a:p>
          <a:p>
            <a:pPr marL="342900" indent="-342900" algn="just">
              <a:lnSpc>
                <a:spcPct val="80000"/>
              </a:lnSpc>
              <a:buFont typeface="Arial" panose="020B0604020202020204" pitchFamily="34" charset="0"/>
              <a:buChar char="•"/>
            </a:pPr>
            <a:r>
              <a:rPr lang="pt-BR" altLang="pt-BR" b="1" dirty="0" smtClean="0"/>
              <a:t>O </a:t>
            </a:r>
            <a:r>
              <a:rPr lang="pt-BR" altLang="pt-BR" b="1" dirty="0"/>
              <a:t>texto encaminha o leitor para...</a:t>
            </a:r>
          </a:p>
          <a:p>
            <a:pPr marL="342900" indent="-342900" algn="just">
              <a:lnSpc>
                <a:spcPct val="80000"/>
              </a:lnSpc>
              <a:buFont typeface="Arial" panose="020B0604020202020204" pitchFamily="34" charset="0"/>
              <a:buChar char="•"/>
            </a:pPr>
            <a:r>
              <a:rPr lang="pt-BR" altLang="pt-BR" b="1" dirty="0" smtClean="0"/>
              <a:t>Pretende </a:t>
            </a:r>
            <a:r>
              <a:rPr lang="pt-BR" altLang="pt-BR" b="1" dirty="0"/>
              <a:t>o texto mostrar que o leitor...</a:t>
            </a:r>
          </a:p>
          <a:p>
            <a:pPr marL="342900" indent="-342900" algn="just">
              <a:lnSpc>
                <a:spcPct val="80000"/>
              </a:lnSpc>
              <a:buFont typeface="Arial" panose="020B0604020202020204" pitchFamily="34" charset="0"/>
              <a:buChar char="•"/>
            </a:pPr>
            <a:r>
              <a:rPr lang="pt-BR" altLang="pt-BR" b="1" dirty="0" smtClean="0"/>
              <a:t>O </a:t>
            </a:r>
            <a:r>
              <a:rPr lang="pt-BR" altLang="pt-BR" b="1" dirty="0"/>
              <a:t>texto possibilita deduzir-se que...</a:t>
            </a:r>
            <a:endParaRPr lang="pt-BR" altLang="pt-BR" dirty="0"/>
          </a:p>
        </p:txBody>
      </p:sp>
    </p:spTree>
    <p:extLst>
      <p:ext uri="{BB962C8B-B14F-4D97-AF65-F5344CB8AC3E}">
        <p14:creationId xmlns:p14="http://schemas.microsoft.com/office/powerpoint/2010/main" val="2791512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54745" y="0"/>
            <a:ext cx="12037255" cy="6480877"/>
          </a:xfrm>
          <a:prstGeom prst="rect">
            <a:avLst/>
          </a:prstGeom>
        </p:spPr>
        <p:txBody>
          <a:bodyPr wrap="square">
            <a:spAutoFit/>
          </a:bodyPr>
          <a:lstStyle/>
          <a:p>
            <a:pPr algn="just" fontAlgn="base">
              <a:lnSpc>
                <a:spcPct val="107000"/>
              </a:lnSpc>
              <a:spcAft>
                <a:spcPts val="0"/>
              </a:spcAft>
            </a:pPr>
            <a:r>
              <a:rPr lang="pt-BR" sz="2800" b="1" dirty="0">
                <a:solidFill>
                  <a:srgbClr val="444444"/>
                </a:solidFill>
                <a:latin typeface="inherit"/>
                <a:ea typeface="Times New Roman" panose="02020603050405020304" pitchFamily="18" charset="0"/>
                <a:cs typeface="Times New Roman" panose="02020603050405020304" pitchFamily="18" charset="0"/>
              </a:rPr>
              <a:t>Na interpretação a inferência não é livre. Quer </a:t>
            </a:r>
            <a:r>
              <a:rPr lang="pt-BR" sz="2800" b="1" dirty="0" smtClean="0">
                <a:solidFill>
                  <a:srgbClr val="444444"/>
                </a:solidFill>
                <a:latin typeface="inherit"/>
                <a:ea typeface="Times New Roman" panose="02020603050405020304" pitchFamily="18" charset="0"/>
                <a:cs typeface="Times New Roman" panose="02020603050405020304" pitchFamily="18" charset="0"/>
              </a:rPr>
              <a:t>dizer, você </a:t>
            </a:r>
            <a:r>
              <a:rPr lang="pt-BR" sz="2800" b="1" dirty="0">
                <a:solidFill>
                  <a:srgbClr val="444444"/>
                </a:solidFill>
                <a:latin typeface="inherit"/>
                <a:ea typeface="Times New Roman" panose="02020603050405020304" pitchFamily="18" charset="0"/>
                <a:cs typeface="Times New Roman" panose="02020603050405020304" pitchFamily="18" charset="0"/>
              </a:rPr>
              <a:t>não inventa, não viaja</a:t>
            </a:r>
            <a:r>
              <a:rPr lang="pt-BR" sz="2800" b="1" dirty="0" smtClean="0">
                <a:solidFill>
                  <a:srgbClr val="444444"/>
                </a:solidFill>
                <a:latin typeface="inherit"/>
                <a:ea typeface="Times New Roman" panose="02020603050405020304" pitchFamily="18" charset="0"/>
                <a:cs typeface="Times New Roman" panose="02020603050405020304" pitchFamily="18" charset="0"/>
              </a:rPr>
              <a:t>.</a:t>
            </a:r>
          </a:p>
          <a:p>
            <a:pPr algn="just" fontAlgn="base">
              <a:lnSpc>
                <a:spcPct val="107000"/>
              </a:lnSpc>
              <a:spcAft>
                <a:spcPts val="0"/>
              </a:spcAft>
            </a:pPr>
            <a:endParaRPr lang="pt-BR" sz="2000" dirty="0" smtClean="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pt-BR" sz="2800" dirty="0" smtClean="0">
                <a:latin typeface="Calibri" panose="020F0502020204030204" pitchFamily="34" charset="0"/>
                <a:ea typeface="Calibri" panose="020F0502020204030204" pitchFamily="34" charset="0"/>
                <a:cs typeface="Times New Roman" panose="02020603050405020304" pitchFamily="18" charset="0"/>
              </a:rPr>
              <a:t>Ex</a:t>
            </a:r>
            <a:r>
              <a:rPr lang="pt-BR" sz="2800" dirty="0">
                <a:latin typeface="Calibri" panose="020F0502020204030204" pitchFamily="34" charset="0"/>
                <a:ea typeface="Calibri" panose="020F0502020204030204" pitchFamily="34" charset="0"/>
                <a:cs typeface="Times New Roman" panose="02020603050405020304" pitchFamily="18" charset="0"/>
              </a:rPr>
              <a:t>.: </a:t>
            </a:r>
            <a:r>
              <a:rPr lang="pt-BR" sz="2800" b="1" dirty="0">
                <a:latin typeface="Calibri" panose="020F0502020204030204" pitchFamily="34" charset="0"/>
                <a:ea typeface="Calibri" panose="020F0502020204030204" pitchFamily="34" charset="0"/>
                <a:cs typeface="Times New Roman" panose="02020603050405020304" pitchFamily="18" charset="0"/>
              </a:rPr>
              <a:t>Ana caminhava cabisbaixa</a:t>
            </a:r>
            <a:r>
              <a:rPr lang="pt-BR" sz="2800" dirty="0">
                <a:latin typeface="Calibri" panose="020F0502020204030204" pitchFamily="34" charset="0"/>
                <a:ea typeface="Calibri" panose="020F0502020204030204" pitchFamily="34" charset="0"/>
                <a:cs typeface="Times New Roman" panose="02020603050405020304" pitchFamily="18" charset="0"/>
              </a:rPr>
              <a:t>. (É a </a:t>
            </a:r>
            <a:r>
              <a:rPr lang="pt-BR" sz="2800" dirty="0" smtClean="0">
                <a:latin typeface="Calibri" panose="020F0502020204030204" pitchFamily="34" charset="0"/>
                <a:ea typeface="Calibri" panose="020F0502020204030204" pitchFamily="34" charset="0"/>
                <a:cs typeface="Times New Roman" panose="02020603050405020304" pitchFamily="18" charset="0"/>
              </a:rPr>
              <a:t>informação que </a:t>
            </a:r>
            <a:r>
              <a:rPr lang="pt-BR" sz="2800" dirty="0">
                <a:latin typeface="Calibri" panose="020F0502020204030204" pitchFamily="34" charset="0"/>
                <a:ea typeface="Calibri" panose="020F0502020204030204" pitchFamily="34" charset="0"/>
                <a:cs typeface="Times New Roman" panose="02020603050405020304" pitchFamily="18" charset="0"/>
              </a:rPr>
              <a:t>você tem. Que está no texto</a:t>
            </a:r>
            <a:r>
              <a:rPr lang="pt-BR" sz="2800" dirty="0" smtClean="0">
                <a:latin typeface="Calibri" panose="020F0502020204030204" pitchFamily="34" charset="0"/>
                <a:ea typeface="Calibri" panose="020F0502020204030204" pitchFamily="34" charset="0"/>
                <a:cs typeface="Times New Roman" panose="02020603050405020304" pitchFamily="18" charset="0"/>
              </a:rPr>
              <a:t>.)</a:t>
            </a:r>
          </a:p>
          <a:p>
            <a:pPr algn="just" fontAlgn="base">
              <a:lnSpc>
                <a:spcPct val="107000"/>
              </a:lnSpc>
              <a:spcAft>
                <a:spcPts val="0"/>
              </a:spcAft>
            </a:pPr>
            <a:endParaRPr lang="pt-BR" sz="20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pt-BR" sz="2800" dirty="0">
                <a:latin typeface="Calibri" panose="020F0502020204030204" pitchFamily="34" charset="0"/>
                <a:ea typeface="Calibri" panose="020F0502020204030204" pitchFamily="34" charset="0"/>
                <a:cs typeface="Times New Roman" panose="02020603050405020304" pitchFamily="18" charset="0"/>
              </a:rPr>
              <a:t>Se eu disser que Ana está triste. Isso está no texto </a:t>
            </a:r>
            <a:r>
              <a:rPr lang="pt-BR" sz="2800" dirty="0" smtClean="0">
                <a:latin typeface="Calibri" panose="020F0502020204030204" pitchFamily="34" charset="0"/>
                <a:ea typeface="Calibri" panose="020F0502020204030204" pitchFamily="34" charset="0"/>
                <a:cs typeface="Times New Roman" panose="02020603050405020304" pitchFamily="18" charset="0"/>
              </a:rPr>
              <a:t>ou é </a:t>
            </a:r>
            <a:r>
              <a:rPr lang="pt-BR" sz="2800" dirty="0">
                <a:latin typeface="Calibri" panose="020F0502020204030204" pitchFamily="34" charset="0"/>
                <a:ea typeface="Calibri" panose="020F0502020204030204" pitchFamily="34" charset="0"/>
                <a:cs typeface="Times New Roman" panose="02020603050405020304" pitchFamily="18" charset="0"/>
              </a:rPr>
              <a:t>possível deduzir</a:t>
            </a:r>
            <a:r>
              <a:rPr lang="pt-BR" sz="2800" dirty="0" smtClean="0">
                <a:latin typeface="Calibri" panose="020F0502020204030204" pitchFamily="34" charset="0"/>
                <a:ea typeface="Calibri" panose="020F0502020204030204" pitchFamily="34" charset="0"/>
                <a:cs typeface="Times New Roman" panose="02020603050405020304" pitchFamily="18" charset="0"/>
              </a:rPr>
              <a:t>?</a:t>
            </a:r>
          </a:p>
          <a:p>
            <a:pPr algn="just" fontAlgn="base">
              <a:lnSpc>
                <a:spcPct val="107000"/>
              </a:lnSpc>
              <a:spcAft>
                <a:spcPts val="0"/>
              </a:spcAft>
            </a:pPr>
            <a:endParaRPr lang="pt-BR" sz="20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pt-BR" sz="2800" dirty="0">
                <a:latin typeface="Calibri" panose="020F0502020204030204" pitchFamily="34" charset="0"/>
                <a:ea typeface="Calibri" panose="020F0502020204030204" pitchFamily="34" charset="0"/>
                <a:cs typeface="Times New Roman" panose="02020603050405020304" pitchFamily="18" charset="0"/>
              </a:rPr>
              <a:t>Pode-se inferir, pela informação, que ela está </a:t>
            </a:r>
            <a:r>
              <a:rPr lang="pt-BR" sz="2800" dirty="0" smtClean="0">
                <a:latin typeface="Calibri" panose="020F0502020204030204" pitchFamily="34" charset="0"/>
                <a:ea typeface="Calibri" panose="020F0502020204030204" pitchFamily="34" charset="0"/>
                <a:cs typeface="Times New Roman" panose="02020603050405020304" pitchFamily="18" charset="0"/>
              </a:rPr>
              <a:t>triste, que </a:t>
            </a:r>
            <a:r>
              <a:rPr lang="pt-BR" sz="2800" dirty="0">
                <a:latin typeface="Calibri" panose="020F0502020204030204" pitchFamily="34" charset="0"/>
                <a:ea typeface="Calibri" panose="020F0502020204030204" pitchFamily="34" charset="0"/>
                <a:cs typeface="Times New Roman" panose="02020603050405020304" pitchFamily="18" charset="0"/>
              </a:rPr>
              <a:t>aconteceu algum problema. Isso é </a:t>
            </a:r>
            <a:r>
              <a:rPr lang="pt-BR" sz="2800" dirty="0" smtClean="0">
                <a:latin typeface="Calibri" panose="020F0502020204030204" pitchFamily="34" charset="0"/>
                <a:ea typeface="Calibri" panose="020F0502020204030204" pitchFamily="34" charset="0"/>
                <a:cs typeface="Times New Roman" panose="02020603050405020304" pitchFamily="18" charset="0"/>
              </a:rPr>
              <a:t>uma depreensão</a:t>
            </a:r>
            <a:r>
              <a:rPr lang="pt-BR" sz="2800" dirty="0">
                <a:latin typeface="Calibri" panose="020F0502020204030204" pitchFamily="34" charset="0"/>
                <a:ea typeface="Calibri" panose="020F0502020204030204" pitchFamily="34" charset="0"/>
                <a:cs typeface="Times New Roman" panose="02020603050405020304" pitchFamily="18" charset="0"/>
              </a:rPr>
              <a:t>, subtende-se, a partir do texto, que... </a:t>
            </a:r>
            <a:endParaRPr lang="pt-BR" sz="2800" dirty="0" smtClean="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endParaRPr lang="pt-BR" sz="2800" dirty="0">
              <a:latin typeface="Calibri" panose="020F0502020204030204" pitchFamily="34" charset="0"/>
              <a:ea typeface="Calibri" panose="020F0502020204030204" pitchFamily="34" charset="0"/>
              <a:cs typeface="Times New Roman" panose="02020603050405020304" pitchFamily="18" charset="0"/>
            </a:endParaRPr>
          </a:p>
          <a:p>
            <a:pPr algn="ctr" fontAlgn="base">
              <a:lnSpc>
                <a:spcPct val="107000"/>
              </a:lnSpc>
              <a:spcAft>
                <a:spcPts val="0"/>
              </a:spcAft>
            </a:pPr>
            <a:r>
              <a:rPr lang="pt-BR"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Isso </a:t>
            </a:r>
            <a:r>
              <a:rPr lang="pt-BR"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é </a:t>
            </a:r>
            <a:r>
              <a:rPr lang="pt-BR"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INTERPRETAÇÃO</a:t>
            </a:r>
            <a:r>
              <a:rPr lang="pt-BR"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p>
          <a:p>
            <a:pPr algn="just" fontAlgn="base">
              <a:lnSpc>
                <a:spcPct val="107000"/>
              </a:lnSpc>
              <a:spcAft>
                <a:spcPts val="0"/>
              </a:spcAft>
            </a:pPr>
            <a:r>
              <a:rPr lang="pt-BR" sz="2800" dirty="0" smtClean="0">
                <a:latin typeface="Calibri" panose="020F0502020204030204" pitchFamily="34" charset="0"/>
                <a:ea typeface="Calibri" panose="020F0502020204030204" pitchFamily="34" charset="0"/>
                <a:cs typeface="Times New Roman" panose="02020603050405020304" pitchFamily="18" charset="0"/>
              </a:rPr>
              <a:t>Se </a:t>
            </a:r>
            <a:r>
              <a:rPr lang="pt-BR" sz="2800" dirty="0">
                <a:latin typeface="Calibri" panose="020F0502020204030204" pitchFamily="34" charset="0"/>
                <a:ea typeface="Calibri" panose="020F0502020204030204" pitchFamily="34" charset="0"/>
                <a:cs typeface="Times New Roman" panose="02020603050405020304" pitchFamily="18" charset="0"/>
              </a:rPr>
              <a:t>a questão fosse</a:t>
            </a:r>
            <a:r>
              <a:rPr lang="pt-BR" sz="2800" dirty="0" smtClean="0">
                <a:latin typeface="Calibri" panose="020F0502020204030204" pitchFamily="34" charset="0"/>
                <a:ea typeface="Calibri" panose="020F0502020204030204" pitchFamily="34" charset="0"/>
                <a:cs typeface="Times New Roman" panose="02020603050405020304" pitchFamily="18" charset="0"/>
              </a:rPr>
              <a:t>:</a:t>
            </a:r>
          </a:p>
          <a:p>
            <a:pPr algn="just" fontAlgn="base">
              <a:lnSpc>
                <a:spcPct val="107000"/>
              </a:lnSpc>
              <a:spcAft>
                <a:spcPts val="0"/>
              </a:spcAft>
            </a:pPr>
            <a:endParaRPr lang="pt-BR" sz="20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pt-BR" sz="2800" dirty="0">
                <a:latin typeface="Calibri" panose="020F0502020204030204" pitchFamily="34" charset="0"/>
                <a:ea typeface="Calibri" panose="020F0502020204030204" pitchFamily="34" charset="0"/>
                <a:cs typeface="Times New Roman" panose="02020603050405020304" pitchFamily="18" charset="0"/>
              </a:rPr>
              <a:t>O texto traz a ideia que Ana estava triste – FALSO</a:t>
            </a:r>
          </a:p>
          <a:p>
            <a:pPr algn="just" fontAlgn="base">
              <a:lnSpc>
                <a:spcPct val="107000"/>
              </a:lnSpc>
              <a:spcAft>
                <a:spcPts val="0"/>
              </a:spcAft>
            </a:pPr>
            <a:r>
              <a:rPr lang="pt-BR" sz="2800" dirty="0">
                <a:latin typeface="Calibri" panose="020F0502020204030204" pitchFamily="34" charset="0"/>
                <a:ea typeface="Calibri" panose="020F0502020204030204" pitchFamily="34" charset="0"/>
                <a:cs typeface="Times New Roman" panose="02020603050405020304" pitchFamily="18" charset="0"/>
              </a:rPr>
              <a:t>O texto sugere que Ana estava triste - VERDADEIRO</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7330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55041" y="618978"/>
            <a:ext cx="10707188" cy="1607171"/>
          </a:xfrm>
          <a:prstGeom prst="rect">
            <a:avLst/>
          </a:prstGeom>
        </p:spPr>
        <p:txBody>
          <a:bodyPr wrap="square">
            <a:spAutoFit/>
          </a:bodyPr>
          <a:lstStyle/>
          <a:p>
            <a:pPr algn="ctr" fontAlgn="base">
              <a:lnSpc>
                <a:spcPct val="107000"/>
              </a:lnSpc>
              <a:spcAft>
                <a:spcPts val="0"/>
              </a:spcAft>
            </a:pPr>
            <a:r>
              <a:rPr lang="pt-BR" sz="4800" dirty="0"/>
              <a:t/>
            </a:r>
            <a:br>
              <a:rPr lang="pt-BR" sz="4800" dirty="0"/>
            </a:br>
            <a:endParaRPr lang="pt-BR" sz="4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tângulo 2"/>
          <p:cNvSpPr/>
          <p:nvPr/>
        </p:nvSpPr>
        <p:spPr>
          <a:xfrm>
            <a:off x="355040" y="1668222"/>
            <a:ext cx="11504023" cy="3108543"/>
          </a:xfrm>
          <a:prstGeom prst="rect">
            <a:avLst/>
          </a:prstGeom>
        </p:spPr>
        <p:txBody>
          <a:bodyPr wrap="square">
            <a:spAutoFit/>
          </a:bodyPr>
          <a:lstStyle/>
          <a:p>
            <a:pPr marL="342900" indent="-342900">
              <a:buAutoNum type="arabicPeriod"/>
            </a:pPr>
            <a:r>
              <a:rPr lang="pt-BR" sz="2800" dirty="0" smtClean="0">
                <a:solidFill>
                  <a:srgbClr val="000000"/>
                </a:solidFill>
                <a:latin typeface="Arial" panose="020B0604020202020204" pitchFamily="34" charset="0"/>
              </a:rPr>
              <a:t>Primeira </a:t>
            </a:r>
            <a:r>
              <a:rPr lang="pt-BR" sz="2800" dirty="0">
                <a:solidFill>
                  <a:srgbClr val="000000"/>
                </a:solidFill>
                <a:latin typeface="Arial" panose="020B0604020202020204" pitchFamily="34" charset="0"/>
              </a:rPr>
              <a:t>leitura (proibido escrever, rabiscar</a:t>
            </a:r>
            <a:r>
              <a:rPr lang="pt-BR" sz="2800" dirty="0" smtClean="0">
                <a:solidFill>
                  <a:srgbClr val="000000"/>
                </a:solidFill>
                <a:latin typeface="Arial" panose="020B0604020202020204" pitchFamily="34" charset="0"/>
              </a:rPr>
              <a:t>, marcar...)</a:t>
            </a:r>
          </a:p>
          <a:p>
            <a:r>
              <a:rPr lang="pt-BR" sz="2800" dirty="0">
                <a:solidFill>
                  <a:srgbClr val="000000"/>
                </a:solidFill>
                <a:latin typeface="Arial" panose="020B0604020202020204" pitchFamily="34" charset="0"/>
              </a:rPr>
              <a:t/>
            </a:r>
            <a:br>
              <a:rPr lang="pt-BR" sz="2800" dirty="0">
                <a:solidFill>
                  <a:srgbClr val="000000"/>
                </a:solidFill>
                <a:latin typeface="Arial" panose="020B0604020202020204" pitchFamily="34" charset="0"/>
              </a:rPr>
            </a:br>
            <a:r>
              <a:rPr lang="pt-BR" sz="2800" dirty="0">
                <a:solidFill>
                  <a:srgbClr val="000000"/>
                </a:solidFill>
                <a:latin typeface="Arial" panose="020B0604020202020204" pitchFamily="34" charset="0"/>
              </a:rPr>
              <a:t>a. Leia com entonação jornalística.</a:t>
            </a:r>
            <a:br>
              <a:rPr lang="pt-BR" sz="2800" dirty="0">
                <a:solidFill>
                  <a:srgbClr val="000000"/>
                </a:solidFill>
                <a:latin typeface="Arial" panose="020B0604020202020204" pitchFamily="34" charset="0"/>
              </a:rPr>
            </a:br>
            <a:r>
              <a:rPr lang="pt-BR" sz="2800" dirty="0">
                <a:solidFill>
                  <a:srgbClr val="000000"/>
                </a:solidFill>
                <a:latin typeface="Arial" panose="020B0604020202020204" pitchFamily="34" charset="0"/>
              </a:rPr>
              <a:t>b. Observar pontuação, </a:t>
            </a:r>
            <a:r>
              <a:rPr lang="pt-BR" sz="2800" dirty="0" smtClean="0">
                <a:solidFill>
                  <a:srgbClr val="000000"/>
                </a:solidFill>
                <a:latin typeface="Arial" panose="020B0604020202020204" pitchFamily="34" charset="0"/>
              </a:rPr>
              <a:t>advérbios, parágrafos</a:t>
            </a:r>
            <a:r>
              <a:rPr lang="pt-BR" sz="2800" dirty="0">
                <a:solidFill>
                  <a:srgbClr val="000000"/>
                </a:solidFill>
                <a:latin typeface="Arial" panose="020B0604020202020204" pitchFamily="34" charset="0"/>
              </a:rPr>
              <a:t>.</a:t>
            </a:r>
            <a:br>
              <a:rPr lang="pt-BR" sz="2800" dirty="0">
                <a:solidFill>
                  <a:srgbClr val="000000"/>
                </a:solidFill>
                <a:latin typeface="Arial" panose="020B0604020202020204" pitchFamily="34" charset="0"/>
              </a:rPr>
            </a:br>
            <a:r>
              <a:rPr lang="pt-BR" sz="2800" dirty="0">
                <a:solidFill>
                  <a:srgbClr val="000000"/>
                </a:solidFill>
                <a:latin typeface="Arial" panose="020B0604020202020204" pitchFamily="34" charset="0"/>
              </a:rPr>
              <a:t>c. Dar interpretação para a leitura.</a:t>
            </a:r>
            <a:br>
              <a:rPr lang="pt-BR" sz="2800" dirty="0">
                <a:solidFill>
                  <a:srgbClr val="000000"/>
                </a:solidFill>
                <a:latin typeface="Arial" panose="020B0604020202020204" pitchFamily="34" charset="0"/>
              </a:rPr>
            </a:br>
            <a:r>
              <a:rPr lang="pt-BR" sz="2800" dirty="0">
                <a:solidFill>
                  <a:srgbClr val="000000"/>
                </a:solidFill>
                <a:latin typeface="Arial" panose="020B0604020202020204" pitchFamily="34" charset="0"/>
              </a:rPr>
              <a:t>d. Ao final da primeira leitura, você deve </a:t>
            </a:r>
            <a:r>
              <a:rPr lang="pt-BR" sz="2800" dirty="0" smtClean="0">
                <a:solidFill>
                  <a:srgbClr val="000000"/>
                </a:solidFill>
                <a:latin typeface="Arial" panose="020B0604020202020204" pitchFamily="34" charset="0"/>
              </a:rPr>
              <a:t>ser capaz </a:t>
            </a:r>
            <a:r>
              <a:rPr lang="pt-BR" sz="2800" dirty="0">
                <a:solidFill>
                  <a:srgbClr val="000000"/>
                </a:solidFill>
                <a:latin typeface="Arial" panose="020B0604020202020204" pitchFamily="34" charset="0"/>
              </a:rPr>
              <a:t>de responder: </a:t>
            </a:r>
            <a:endParaRPr lang="pt-BR" sz="2800" dirty="0" smtClean="0">
              <a:solidFill>
                <a:srgbClr val="000000"/>
              </a:solidFill>
              <a:latin typeface="Arial" panose="020B0604020202020204" pitchFamily="34" charset="0"/>
            </a:endParaRPr>
          </a:p>
          <a:p>
            <a:endParaRPr lang="pt-BR" sz="2800" dirty="0">
              <a:solidFill>
                <a:srgbClr val="000000"/>
              </a:solidFill>
              <a:latin typeface="Arial" panose="020B0604020202020204" pitchFamily="34" charset="0"/>
            </a:endParaRPr>
          </a:p>
        </p:txBody>
      </p:sp>
      <p:sp>
        <p:nvSpPr>
          <p:cNvPr id="4" name="Retângulo 3"/>
          <p:cNvSpPr/>
          <p:nvPr/>
        </p:nvSpPr>
        <p:spPr>
          <a:xfrm>
            <a:off x="355040" y="467893"/>
            <a:ext cx="11163669" cy="1200329"/>
          </a:xfrm>
          <a:prstGeom prst="rect">
            <a:avLst/>
          </a:prstGeom>
          <a:solidFill>
            <a:srgbClr val="00B0F0"/>
          </a:solidFill>
        </p:spPr>
        <p:txBody>
          <a:bodyPr wrap="square">
            <a:spAutoFit/>
          </a:bodyPr>
          <a:lstStyle/>
          <a:p>
            <a:pPr algn="ctr" fontAlgn="base"/>
            <a:r>
              <a:rPr lang="pt-BR" sz="3600" b="1" dirty="0"/>
              <a:t>COMO LER UM TEXTO?</a:t>
            </a:r>
            <a:endParaRPr lang="pt-BR" sz="3600" b="1" dirty="0">
              <a:solidFill>
                <a:srgbClr val="000000"/>
              </a:solidFill>
              <a:latin typeface="PT Sans"/>
            </a:endParaRPr>
          </a:p>
          <a:p>
            <a:pPr algn="ctr"/>
            <a:endParaRPr lang="pt-BR" sz="3600" dirty="0"/>
          </a:p>
        </p:txBody>
      </p:sp>
      <p:sp>
        <p:nvSpPr>
          <p:cNvPr id="5" name="Retângulo 4"/>
          <p:cNvSpPr/>
          <p:nvPr/>
        </p:nvSpPr>
        <p:spPr>
          <a:xfrm>
            <a:off x="355039" y="4535711"/>
            <a:ext cx="11163669" cy="1754326"/>
          </a:xfrm>
          <a:prstGeom prst="rect">
            <a:avLst/>
          </a:prstGeom>
          <a:solidFill>
            <a:srgbClr val="00B0F0"/>
          </a:solidFill>
        </p:spPr>
        <p:txBody>
          <a:bodyPr wrap="square">
            <a:spAutoFit/>
          </a:bodyPr>
          <a:lstStyle/>
          <a:p>
            <a:r>
              <a:rPr lang="pt-BR" sz="3600" b="1" dirty="0">
                <a:solidFill>
                  <a:srgbClr val="FF0000"/>
                </a:solidFill>
                <a:latin typeface="Arial" panose="020B0604020202020204" pitchFamily="34" charset="0"/>
                <a:cs typeface="Arial" panose="020B0604020202020204" pitchFamily="34" charset="0"/>
              </a:rPr>
              <a:t>O TEXTO FALA </a:t>
            </a:r>
            <a:r>
              <a:rPr lang="pt-BR" sz="3600" b="1" dirty="0" smtClean="0">
                <a:solidFill>
                  <a:srgbClr val="FF0000"/>
                </a:solidFill>
                <a:latin typeface="Arial" panose="020B0604020202020204" pitchFamily="34" charset="0"/>
                <a:cs typeface="Arial" panose="020B0604020202020204" pitchFamily="34" charset="0"/>
              </a:rPr>
              <a:t>SOBRE O QUÊ? </a:t>
            </a:r>
            <a:endParaRPr lang="pt-BR" sz="3600" b="1" dirty="0">
              <a:solidFill>
                <a:srgbClr val="FF0000"/>
              </a:solidFill>
              <a:latin typeface="Arial" panose="020B0604020202020204" pitchFamily="34" charset="0"/>
              <a:cs typeface="Arial" panose="020B0604020202020204" pitchFamily="34" charset="0"/>
            </a:endParaRPr>
          </a:p>
          <a:p>
            <a:r>
              <a:rPr lang="pt-BR" sz="3600" b="1" dirty="0">
                <a:solidFill>
                  <a:srgbClr val="FF0000"/>
                </a:solidFill>
                <a:latin typeface="Arial" panose="020B0604020202020204" pitchFamily="34" charset="0"/>
                <a:cs typeface="Arial" panose="020B0604020202020204" pitchFamily="34" charset="0"/>
              </a:rPr>
              <a:t>QUAL A IDEIA CENTRAL DO TEXTO?</a:t>
            </a:r>
          </a:p>
          <a:p>
            <a:r>
              <a:rPr lang="pt-BR" sz="3600" b="1" dirty="0">
                <a:solidFill>
                  <a:srgbClr val="FF0000"/>
                </a:solidFill>
                <a:latin typeface="Arial" panose="020B0604020202020204" pitchFamily="34" charset="0"/>
                <a:cs typeface="Arial" panose="020B0604020202020204" pitchFamily="34" charset="0"/>
              </a:rPr>
              <a:t>QUAL O </a:t>
            </a:r>
            <a:r>
              <a:rPr lang="pt-BR" sz="3600" b="1" dirty="0" smtClean="0">
                <a:solidFill>
                  <a:srgbClr val="FF0000"/>
                </a:solidFill>
                <a:latin typeface="Arial" panose="020B0604020202020204" pitchFamily="34" charset="0"/>
                <a:cs typeface="Arial" panose="020B0604020202020204" pitchFamily="34" charset="0"/>
              </a:rPr>
              <a:t>ASSUNTO/TEMA </a:t>
            </a:r>
            <a:r>
              <a:rPr lang="pt-BR" sz="3600" b="1" dirty="0">
                <a:solidFill>
                  <a:srgbClr val="FF0000"/>
                </a:solidFill>
                <a:latin typeface="Arial" panose="020B0604020202020204" pitchFamily="34" charset="0"/>
                <a:cs typeface="Arial" panose="020B0604020202020204" pitchFamily="34" charset="0"/>
              </a:rPr>
              <a:t>DO TEXTO?</a:t>
            </a:r>
            <a:endParaRPr lang="pt-BR" sz="3600" dirty="0">
              <a:solidFill>
                <a:srgbClr val="FF0000"/>
              </a:solidFill>
            </a:endParaRPr>
          </a:p>
        </p:txBody>
      </p:sp>
    </p:spTree>
    <p:extLst>
      <p:ext uri="{BB962C8B-B14F-4D97-AF65-F5344CB8AC3E}">
        <p14:creationId xmlns:p14="http://schemas.microsoft.com/office/powerpoint/2010/main" val="19983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4502" y="150475"/>
            <a:ext cx="12087497" cy="6701130"/>
          </a:xfrm>
          <a:prstGeom prst="rect">
            <a:avLst/>
          </a:prstGeom>
        </p:spPr>
        <p:txBody>
          <a:bodyPr wrap="square">
            <a:spAutoFit/>
          </a:bodyPr>
          <a:lstStyle/>
          <a:p>
            <a:pPr fontAlgn="base">
              <a:lnSpc>
                <a:spcPct val="107000"/>
              </a:lnSpc>
              <a:spcAft>
                <a:spcPts val="1500"/>
              </a:spcAft>
            </a:pPr>
            <a:r>
              <a:rPr lang="pt-BR" sz="4400" dirty="0"/>
              <a:t>2. Segunda </a:t>
            </a:r>
            <a:r>
              <a:rPr lang="pt-BR" sz="4400" dirty="0" smtClean="0"/>
              <a:t>leitura</a:t>
            </a:r>
          </a:p>
          <a:p>
            <a:pPr fontAlgn="base">
              <a:lnSpc>
                <a:spcPct val="107000"/>
              </a:lnSpc>
              <a:spcAft>
                <a:spcPts val="1500"/>
              </a:spcAft>
            </a:pPr>
            <a:r>
              <a:rPr lang="pt-BR" sz="4400" dirty="0"/>
              <a:t/>
            </a:r>
            <a:br>
              <a:rPr lang="pt-BR" sz="4400" dirty="0"/>
            </a:br>
            <a:r>
              <a:rPr lang="pt-BR" sz="4400" dirty="0"/>
              <a:t>a. Destacar a ideia principal;</a:t>
            </a:r>
            <a:br>
              <a:rPr lang="pt-BR" sz="4400" dirty="0"/>
            </a:br>
            <a:r>
              <a:rPr lang="pt-BR" sz="4400" dirty="0"/>
              <a:t>b. Destacar verbos e advérbios principais;</a:t>
            </a:r>
            <a:br>
              <a:rPr lang="pt-BR" sz="4400" dirty="0"/>
            </a:br>
            <a:r>
              <a:rPr lang="pt-BR" sz="4400" dirty="0"/>
              <a:t>c. Destacar ideias </a:t>
            </a:r>
            <a:r>
              <a:rPr lang="pt-BR" sz="4400" dirty="0" smtClean="0"/>
              <a:t>secundárias</a:t>
            </a:r>
            <a:r>
              <a:rPr lang="pt-BR" sz="4400" dirty="0" smtClean="0"/>
              <a:t>.</a:t>
            </a:r>
          </a:p>
          <a:p>
            <a:pPr fontAlgn="base">
              <a:lnSpc>
                <a:spcPct val="107000"/>
              </a:lnSpc>
              <a:spcAft>
                <a:spcPts val="1500"/>
              </a:spcAft>
            </a:pPr>
            <a:r>
              <a:rPr lang="pt-BR" sz="4400" dirty="0"/>
              <a:t/>
            </a:r>
            <a:br>
              <a:rPr lang="pt-BR" sz="4400" dirty="0"/>
            </a:br>
            <a:r>
              <a:rPr lang="pt-BR" sz="4400" dirty="0"/>
              <a:t>3. Fluxograma/Esquema</a:t>
            </a:r>
            <a:r>
              <a:rPr lang="pt-BR" sz="6000" dirty="0"/>
              <a:t> </a:t>
            </a:r>
            <a:br>
              <a:rPr lang="pt-BR" sz="6000" dirty="0"/>
            </a:br>
            <a:endParaRPr lang="pt-BR" sz="5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2198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elo Uniguaçu POWERPOINT">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o Uniguaçu POWERPOINT.potx" id="{4124953F-6203-4D28-BBC7-39846E93F836}" vid="{C1DB027E-8487-49DD-A6A0-D14FDAC025B9}"/>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Modelo Uniguaçu POWERPOINT</Template>
  <TotalTime>4020</TotalTime>
  <Words>1971</Words>
  <Application>Microsoft Office PowerPoint</Application>
  <PresentationFormat>Widescreen</PresentationFormat>
  <Paragraphs>210</Paragraphs>
  <Slides>34</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34</vt:i4>
      </vt:variant>
    </vt:vector>
  </HeadingPairs>
  <TitlesOfParts>
    <vt:vector size="44" baseType="lpstr">
      <vt:lpstr>Arial</vt:lpstr>
      <vt:lpstr>Arial Black</vt:lpstr>
      <vt:lpstr>Calibri</vt:lpstr>
      <vt:lpstr>Calibri Light</vt:lpstr>
      <vt:lpstr>Cambria</vt:lpstr>
      <vt:lpstr>inherit</vt:lpstr>
      <vt:lpstr>PT Sans</vt:lpstr>
      <vt:lpstr>Times New Roman</vt:lpstr>
      <vt:lpstr>Wingdings 2</vt:lpstr>
      <vt:lpstr>Modelo Uniguaçu POWERPOINT</vt:lpstr>
      <vt:lpstr>ENEM 2019</vt:lpstr>
      <vt:lpstr>Apresentação do PowerPoint</vt:lpstr>
      <vt:lpstr>Apresentação do PowerPoint</vt:lpstr>
      <vt:lpstr>Apresentação do PowerPoint</vt:lpstr>
      <vt:lpstr>COMPREENSÃO DE TEXTO – consiste em analisar o que realmente está escrito, ou seja, coletar dados do texto. Os comandos de compreensão (está no texto - não está nada além do texto).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PRESSUPOSTO E SUBENTENDIDO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ENGENHARIA CIVIL</dc:title>
  <dc:creator>Rodrigo Diesel</dc:creator>
  <cp:lastModifiedBy>Sandra Fonseca</cp:lastModifiedBy>
  <cp:revision>97</cp:revision>
  <cp:lastPrinted>2018-04-19T21:31:41Z</cp:lastPrinted>
  <dcterms:created xsi:type="dcterms:W3CDTF">2018-04-19T02:21:03Z</dcterms:created>
  <dcterms:modified xsi:type="dcterms:W3CDTF">2019-10-18T22:18:41Z</dcterms:modified>
</cp:coreProperties>
</file>