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sldIdLst>
    <p:sldId id="256" r:id="rId2"/>
    <p:sldId id="312" r:id="rId3"/>
    <p:sldId id="286" r:id="rId4"/>
    <p:sldId id="287" r:id="rId5"/>
    <p:sldId id="288" r:id="rId6"/>
    <p:sldId id="310" r:id="rId7"/>
    <p:sldId id="311" r:id="rId8"/>
    <p:sldId id="304" r:id="rId9"/>
    <p:sldId id="305" r:id="rId10"/>
    <p:sldId id="306" r:id="rId11"/>
    <p:sldId id="307" r:id="rId12"/>
    <p:sldId id="308" r:id="rId13"/>
    <p:sldId id="309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317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14" r:id="rId30"/>
    <p:sldId id="315" r:id="rId31"/>
    <p:sldId id="316" r:id="rId32"/>
    <p:sldId id="313" r:id="rId3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165E"/>
    <a:srgbClr val="F2D3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B48B-5D8C-4B65-A6A7-905EE0CFA9C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7EE0-7E69-40A8-82D4-CC61A6E02A1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http://www.integrafaculdades.com.br/uva/imagens/cabecalho_uv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7" y="18416"/>
            <a:ext cx="7439025" cy="10579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10842171" y="18416"/>
            <a:ext cx="1349829" cy="11039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36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B48B-5D8C-4B65-A6A7-905EE0CFA9C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7EE0-7E69-40A8-82D4-CC61A6E02A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62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B48B-5D8C-4B65-A6A7-905EE0CFA9C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7EE0-7E69-40A8-82D4-CC61A6E02A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251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B48B-5D8C-4B65-A6A7-905EE0CFA9C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7EE0-7E69-40A8-82D4-CC61A6E02A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782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B48B-5D8C-4B65-A6A7-905EE0CFA9C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7EE0-7E69-40A8-82D4-CC61A6E02A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730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B48B-5D8C-4B65-A6A7-905EE0CFA9C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7EE0-7E69-40A8-82D4-CC61A6E02A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67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B48B-5D8C-4B65-A6A7-905EE0CFA9C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7EE0-7E69-40A8-82D4-CC61A6E02A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564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B48B-5D8C-4B65-A6A7-905EE0CFA9C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7EE0-7E69-40A8-82D4-CC61A6E02A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775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B48B-5D8C-4B65-A6A7-905EE0CFA9C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7EE0-7E69-40A8-82D4-CC61A6E02A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24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B48B-5D8C-4B65-A6A7-905EE0CFA9C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7EE0-7E69-40A8-82D4-CC61A6E02A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696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B48B-5D8C-4B65-A6A7-905EE0CFA9C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47EE0-7E69-40A8-82D4-CC61A6E02A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14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1179828"/>
            <a:ext cx="10515600" cy="1354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2638697"/>
            <a:ext cx="10515600" cy="3538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3B48B-5D8C-4B65-A6A7-905EE0CFA9C9}" type="datetimeFigureOut">
              <a:rPr lang="pt-BR" smtClean="0"/>
              <a:t>30/10/2018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47EE0-7E69-40A8-82D4-CC61A6E02A11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Triângulo retângulo 12"/>
          <p:cNvSpPr/>
          <p:nvPr/>
        </p:nvSpPr>
        <p:spPr>
          <a:xfrm>
            <a:off x="0" y="4846320"/>
            <a:ext cx="1998617" cy="2011680"/>
          </a:xfrm>
          <a:prstGeom prst="rtTriangle">
            <a:avLst/>
          </a:prstGeom>
          <a:solidFill>
            <a:srgbClr val="291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riângulo retângulo 13"/>
          <p:cNvSpPr/>
          <p:nvPr/>
        </p:nvSpPr>
        <p:spPr>
          <a:xfrm>
            <a:off x="-1" y="5564776"/>
            <a:ext cx="1284825" cy="1293223"/>
          </a:xfrm>
          <a:prstGeom prst="rtTriangle">
            <a:avLst/>
          </a:prstGeom>
          <a:solidFill>
            <a:srgbClr val="F2D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 descr="Resultado de imagem para uniguaÃ§u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558" y="81870"/>
            <a:ext cx="1073043" cy="801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2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g1.globo.com/pi/piaui/noticia/foi-muito-treino-diz-aluna-do-piaui-nota-mil-na-redacao-do-enem-2017.g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solidFill>
                  <a:srgbClr val="29165E"/>
                </a:solidFill>
                <a:latin typeface="Arial Black" panose="020B0A04020102020204" pitchFamily="34" charset="0"/>
              </a:rPr>
              <a:t>REDAÇÃO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832620"/>
            <a:ext cx="9144000" cy="547931"/>
          </a:xfrm>
          <a:solidFill>
            <a:srgbClr val="29165E"/>
          </a:solidFill>
        </p:spPr>
        <p:txBody>
          <a:bodyPr>
            <a:normAutofit fontScale="77500" lnSpcReduction="2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pt-BR" sz="4000" b="1" i="1" dirty="0">
                <a:solidFill>
                  <a:srgbClr val="F2D35E"/>
                </a:solidFill>
              </a:rPr>
              <a:t>Professora </a:t>
            </a:r>
            <a:r>
              <a:rPr lang="pt-BR" sz="4000" b="1" i="1" dirty="0" err="1">
                <a:solidFill>
                  <a:srgbClr val="F2D35E"/>
                </a:solidFill>
              </a:rPr>
              <a:t>Msa</a:t>
            </a:r>
            <a:r>
              <a:rPr lang="pt-BR" sz="4000" b="1" i="1" dirty="0">
                <a:solidFill>
                  <a:srgbClr val="F2D35E"/>
                </a:solidFill>
              </a:rPr>
              <a:t>. Sandra Fonseca Pinto</a:t>
            </a:r>
          </a:p>
        </p:txBody>
      </p:sp>
    </p:spTree>
    <p:extLst>
      <p:ext uri="{BB962C8B-B14F-4D97-AF65-F5344CB8AC3E}">
        <p14:creationId xmlns:p14="http://schemas.microsoft.com/office/powerpoint/2010/main" val="464237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7383" y="600891"/>
            <a:ext cx="11469189" cy="6062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Para garantir-se a coerência do texto, é necessário observar os seguintes princípios:</a:t>
            </a:r>
          </a:p>
          <a:p>
            <a:pPr marL="285750" indent="-28575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Princípio da não contradição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(o texto não pode conter ideias que se contradigam e prejudiquem a sua lógica interna); 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endParaRPr lang="pt-BR" sz="2800" dirty="0">
              <a:solidFill>
                <a:srgbClr val="444444"/>
              </a:solidFill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Princípio da não tautologia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(o texto não deve ficar repetindo ideias excessivamente, visto que esse vício de linguagem confunde a comunicação efetiva dos sentidos do texto); 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endParaRPr lang="pt-BR" sz="2800" dirty="0">
              <a:solidFill>
                <a:srgbClr val="444444"/>
              </a:solidFill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fontAlgn="base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Princípio da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relevância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(as ideias devem ser </a:t>
            </a:r>
            <a:r>
              <a:rPr lang="pt-BR" sz="2800" i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necessárias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ao sentido e apresentadas de modo completo e em diálogo entre si, sem fragmentação, isto é, sem junção aleatória de ideias desconectadas).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01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0446" y="313509"/>
            <a:ext cx="11586754" cy="6349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por sua vez, diz respeito à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ligação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ideias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do texto. Trata dos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mecanismos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linguísticos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empregados na busca pela coerência. Dito de outro modo, a coesão se refere aos mecanismos de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encadeamento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lógico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semântico 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do conteúdo apresentado. Ela é, assim, responsável por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criar relações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entre o que é dito, de modo a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orientar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o(a) leitor(a) na construção dos sentido.</a:t>
            </a: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coesão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pode ser articulada através de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conjunções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quer dizer, pelos chamados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operadores argumentativos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 que são os elementos de ligação que conectam as diferentes frases e ideias.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580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76600"/>
            <a:ext cx="12192000" cy="6278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1500"/>
              </a:spcAft>
            </a:pP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Existem operadores argumentativos de várias ordens. Veja alguns casos: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Adição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continuação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: além disso; ademais; não só . . . mas também . . . ; também.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Causa e consequência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: consequentemente; como resultado; assim; portanto; logo; em razão de; em decorrência de.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Contraste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 ressalva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: salvo; exceto; porém; contudo; todavia; entretanto; embora; mas; pelo contrário; em contraste.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Certeza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: certamente; indubitavelmente; inquestionavelmente; evidentemente.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Condição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: caso; a não ser que; a menos que.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Dúvida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: talvez; provavelmente; possivelmente.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Esclarecimento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: por exemplo; isto é; equivale a dizer; em outras palavras; dito de outro modo.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492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2069" y="483326"/>
            <a:ext cx="11691257" cy="5601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Relevância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: em primeiro lugar; principalmente; primordialmente.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Proporção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: à medida que; ao passo que.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Intenção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: com o fim de; a fim de; com o intuito de; para.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Resumo (recapitulação)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: em suma; em síntese; em resumo; em vista disso.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Semelhança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: igualmente; da mesma forma; do mesmo modo; por analogia; de acordo com; assim como.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Imprevisto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: inesperadamente; imprevistamente.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Relação de tempo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: imediatamente; após; agora; atualmente; frequentemente; às vezes; sempre; ocasionalmente; simultaneamente; nesse meio tempo; nesse ínterim.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28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Retificação</a:t>
            </a:r>
            <a:r>
              <a:rPr lang="pt-BR" sz="28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: aliás; ou melhor.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081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4905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2000" b="1"/>
              <a:t>FRASES-MODELO PARA O INÍCIO DA INTRODUÇÃO:</a:t>
            </a:r>
            <a:br>
              <a:rPr lang="pt-BR" altLang="pt-BR" sz="2000" b="1"/>
            </a:br>
            <a:endParaRPr lang="pt-BR" altLang="pt-BR" sz="2000" b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0327" y="512618"/>
            <a:ext cx="10210800" cy="525318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É de conhecimento geral que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Todos sabem que, no Brasil, há tempos, observa-se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Cogita-se, com muita frequência, de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Muito se tem discutido, recentemente, acerca de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Muito se debate, hoje em dia,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É de fundamental importância o (a) ....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É indiscutível que ... / É inegável que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Muito se discute a importância de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Comenta-se, com frequência, a respeito de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Não raro, toma-se conhecimento, por meio de ..., de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Apesar de muitos acreditarem que .... (refutação)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Ao contrário do que muitos acreditam ... (refutação)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Pode-se afirmar que, em razão de ...( devido a, pelo )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Ao fazer uma análise da sociedade, busca-se descobrir as causas de ....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Talvez seja difícil dizer o motivo pelo qual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Ao analisar o (a, os, as) ... , é possível conhecer o (a, os, as) .... , pois ...</a:t>
            </a:r>
          </a:p>
        </p:txBody>
      </p:sp>
    </p:spTree>
    <p:extLst>
      <p:ext uri="{BB962C8B-B14F-4D97-AF65-F5344CB8AC3E}">
        <p14:creationId xmlns:p14="http://schemas.microsoft.com/office/powerpoint/2010/main" val="1332372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78873" y="277091"/>
            <a:ext cx="9531927" cy="488085"/>
          </a:xfrm>
        </p:spPr>
        <p:txBody>
          <a:bodyPr>
            <a:noAutofit/>
          </a:bodyPr>
          <a:lstStyle/>
          <a:p>
            <a:pPr eaLnBrk="1" hangingPunct="1"/>
            <a:r>
              <a:rPr lang="pt-BR" altLang="pt-BR" sz="3200" b="1" dirty="0"/>
              <a:t>FRASES-MODELO PARA O DESENVOLVIMENTO</a:t>
            </a:r>
            <a:br>
              <a:rPr lang="pt-BR" altLang="pt-BR" sz="3200" b="1" dirty="0"/>
            </a:br>
            <a:endParaRPr lang="pt-BR" altLang="pt-BR" sz="32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055" y="765176"/>
            <a:ext cx="10654145" cy="445293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b="1" dirty="0"/>
              <a:t>Frases para parágrafos causas e consequências:</a:t>
            </a:r>
          </a:p>
          <a:p>
            <a:pPr marL="0" indent="0" eaLnBrk="1" hangingPunct="1">
              <a:buNone/>
            </a:pPr>
            <a:endParaRPr lang="pt-BR" altLang="pt-BR" sz="4000" b="1" dirty="0"/>
          </a:p>
          <a:p>
            <a:pPr eaLnBrk="1" hangingPunct="1"/>
            <a:r>
              <a:rPr lang="pt-BR" altLang="pt-BR" sz="4000" dirty="0"/>
              <a:t>Ao se examinarem alguns ..., Verifica-se que ... . Pode-se mencionar, por exemplo, ...</a:t>
            </a:r>
          </a:p>
          <a:p>
            <a:pPr eaLnBrk="1" hangingPunct="1">
              <a:buFontTx/>
              <a:buNone/>
            </a:pPr>
            <a:endParaRPr lang="pt-BR" altLang="pt-BR" sz="4000" dirty="0"/>
          </a:p>
          <a:p>
            <a:pPr eaLnBrk="1" hangingPunct="1"/>
            <a:r>
              <a:rPr lang="pt-BR" altLang="pt-BR" sz="4000" dirty="0"/>
              <a:t>Em consequência disso, vê-se, a todo instante, ...</a:t>
            </a:r>
          </a:p>
        </p:txBody>
      </p:sp>
    </p:spTree>
    <p:extLst>
      <p:ext uri="{BB962C8B-B14F-4D97-AF65-F5344CB8AC3E}">
        <p14:creationId xmlns:p14="http://schemas.microsoft.com/office/powerpoint/2010/main" val="61186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636" y="387927"/>
            <a:ext cx="10737273" cy="526357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pt-BR" altLang="pt-BR" sz="4000" b="1" dirty="0"/>
              <a:t>Frases para parágrafos prós e contras:</a:t>
            </a:r>
          </a:p>
          <a:p>
            <a:pPr marL="0" indent="0" algn="just" eaLnBrk="1" hangingPunct="1">
              <a:buNone/>
            </a:pPr>
            <a:endParaRPr lang="pt-BR" altLang="pt-BR" sz="4000" dirty="0"/>
          </a:p>
          <a:p>
            <a:pPr algn="just" eaLnBrk="1" hangingPunct="1"/>
            <a:r>
              <a:rPr lang="pt-BR" altLang="pt-BR" sz="4000" dirty="0"/>
              <a:t>Alguns argumentam que .... . Além disso ... . Isso sem contar que ....</a:t>
            </a:r>
          </a:p>
          <a:p>
            <a:pPr algn="just" eaLnBrk="1" hangingPunct="1">
              <a:buFontTx/>
              <a:buNone/>
            </a:pPr>
            <a:endParaRPr lang="pt-BR" altLang="pt-BR" sz="4000" dirty="0"/>
          </a:p>
          <a:p>
            <a:pPr algn="just" eaLnBrk="1" hangingPunct="1"/>
            <a:r>
              <a:rPr lang="pt-BR" altLang="pt-BR" sz="4000" dirty="0"/>
              <a:t>Outros, porém, ..... . Há registros históricos de ....... que .......</a:t>
            </a:r>
          </a:p>
        </p:txBody>
      </p:sp>
    </p:spTree>
    <p:extLst>
      <p:ext uri="{BB962C8B-B14F-4D97-AF65-F5344CB8AC3E}">
        <p14:creationId xmlns:p14="http://schemas.microsoft.com/office/powerpoint/2010/main" val="3102315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818" y="346364"/>
            <a:ext cx="10958946" cy="516067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pt-BR" altLang="pt-BR" sz="4000" b="1" dirty="0"/>
              <a:t>Frases para parágrafos trajetória histórica: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pt-BR" altLang="pt-BR" sz="4000" dirty="0"/>
          </a:p>
          <a:p>
            <a:pPr algn="just" eaLnBrk="1" hangingPunct="1">
              <a:lnSpc>
                <a:spcPct val="90000"/>
              </a:lnSpc>
            </a:pPr>
            <a:r>
              <a:rPr lang="pt-BR" altLang="pt-BR" sz="4000" dirty="0"/>
              <a:t>Antigamente, quando ... , percebia-se que...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pt-BR" altLang="pt-BR" sz="4000" dirty="0"/>
          </a:p>
          <a:p>
            <a:pPr algn="just" eaLnBrk="1" hangingPunct="1">
              <a:lnSpc>
                <a:spcPct val="90000"/>
              </a:lnSpc>
            </a:pPr>
            <a:r>
              <a:rPr lang="pt-BR" altLang="pt-BR" sz="4000" dirty="0"/>
              <a:t>Atualmente, observa-se que ...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pt-BR" altLang="pt-BR" sz="4000" dirty="0"/>
          </a:p>
          <a:p>
            <a:pPr algn="just" eaLnBrk="1" hangingPunct="1">
              <a:lnSpc>
                <a:spcPct val="90000"/>
              </a:lnSpc>
            </a:pPr>
            <a:r>
              <a:rPr lang="pt-BR" altLang="pt-BR" sz="4000" dirty="0"/>
              <a:t>Em consequência disso, nota-se ...</a:t>
            </a:r>
          </a:p>
        </p:txBody>
      </p:sp>
    </p:spTree>
    <p:extLst>
      <p:ext uri="{BB962C8B-B14F-4D97-AF65-F5344CB8AC3E}">
        <p14:creationId xmlns:p14="http://schemas.microsoft.com/office/powerpoint/2010/main" val="390360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30382" y="58510"/>
            <a:ext cx="10515600" cy="1354366"/>
          </a:xfrm>
        </p:spPr>
        <p:txBody>
          <a:bodyPr/>
          <a:lstStyle/>
          <a:p>
            <a:pPr eaLnBrk="1" hangingPunct="1"/>
            <a:r>
              <a:rPr lang="pt-BR" altLang="pt-BR" b="1" dirty="0"/>
              <a:t>Outras frases: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381" y="1066512"/>
            <a:ext cx="11187545" cy="476625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endParaRPr lang="pt-BR" altLang="pt-BR" sz="3600" b="1" dirty="0"/>
          </a:p>
          <a:p>
            <a:pPr algn="just" eaLnBrk="1" hangingPunct="1">
              <a:lnSpc>
                <a:spcPct val="90000"/>
              </a:lnSpc>
            </a:pPr>
            <a:r>
              <a:rPr lang="pt-BR" altLang="pt-BR" sz="3600" dirty="0"/>
              <a:t>Dentre os inúmeros motivos que levaram o ... ...é incontestável que ...</a:t>
            </a:r>
          </a:p>
          <a:p>
            <a:pPr algn="just" eaLnBrk="1" hangingPunct="1">
              <a:lnSpc>
                <a:spcPct val="90000"/>
              </a:lnSpc>
            </a:pPr>
            <a:endParaRPr lang="pt-BR" altLang="pt-BR" sz="3600" dirty="0"/>
          </a:p>
          <a:p>
            <a:pPr algn="just" eaLnBrk="1" hangingPunct="1">
              <a:lnSpc>
                <a:spcPct val="90000"/>
              </a:lnSpc>
            </a:pPr>
            <a:r>
              <a:rPr lang="pt-BR" altLang="pt-BR" sz="3600" dirty="0"/>
              <a:t>A observação crítica de fatos históricos revela o porquê de ... ...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pt-BR" altLang="pt-BR" sz="3600" dirty="0"/>
          </a:p>
          <a:p>
            <a:pPr algn="just" eaLnBrk="1" hangingPunct="1">
              <a:lnSpc>
                <a:spcPct val="90000"/>
              </a:lnSpc>
            </a:pPr>
            <a:r>
              <a:rPr lang="pt-BR" altLang="pt-BR" sz="3600" dirty="0"/>
              <a:t>Fazendo um estudo de ... ... , percebe-se, por meio de ... , ...</a:t>
            </a:r>
          </a:p>
        </p:txBody>
      </p:sp>
    </p:spTree>
    <p:extLst>
      <p:ext uri="{BB962C8B-B14F-4D97-AF65-F5344CB8AC3E}">
        <p14:creationId xmlns:p14="http://schemas.microsoft.com/office/powerpoint/2010/main" val="623486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255" y="459392"/>
            <a:ext cx="10515600" cy="1354366"/>
          </a:xfrm>
        </p:spPr>
        <p:txBody>
          <a:bodyPr/>
          <a:lstStyle/>
          <a:p>
            <a:pPr eaLnBrk="1" hangingPunct="1"/>
            <a:r>
              <a:rPr lang="pt-BR" altLang="pt-BR" b="1" dirty="0"/>
              <a:t>Ligação entre os parágrafos do desenvolvimento: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255" y="1945970"/>
            <a:ext cx="11062854" cy="3538266"/>
          </a:xfrm>
        </p:spPr>
        <p:txBody>
          <a:bodyPr/>
          <a:lstStyle/>
          <a:p>
            <a:pPr algn="just" eaLnBrk="1" hangingPunct="1"/>
            <a:r>
              <a:rPr lang="pt-BR" altLang="pt-BR" sz="4000" dirty="0"/>
              <a:t>É muito importante que os parágrafos do desenvolvimento tenham ligação, a fim de que não transformem a dissertação em uma sequência de parágrafos desconexos. </a:t>
            </a:r>
          </a:p>
        </p:txBody>
      </p:sp>
    </p:spTree>
    <p:extLst>
      <p:ext uri="{BB962C8B-B14F-4D97-AF65-F5344CB8AC3E}">
        <p14:creationId xmlns:p14="http://schemas.microsoft.com/office/powerpoint/2010/main" val="279196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2060"/>
                </a:solidFill>
              </a:rPr>
              <a:t>TIPOS TEXTUAIS: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455817"/>
            <a:ext cx="10515600" cy="3538266"/>
          </a:xfrm>
        </p:spPr>
        <p:txBody>
          <a:bodyPr/>
          <a:lstStyle/>
          <a:p>
            <a:r>
              <a:rPr lang="pt-BR" dirty="0"/>
              <a:t>Narração</a:t>
            </a:r>
          </a:p>
          <a:p>
            <a:r>
              <a:rPr lang="pt-BR" dirty="0"/>
              <a:t>Dissertação</a:t>
            </a:r>
          </a:p>
          <a:p>
            <a:r>
              <a:rPr lang="pt-BR" dirty="0"/>
              <a:t>Descrição</a:t>
            </a:r>
          </a:p>
          <a:p>
            <a:r>
              <a:rPr lang="pt-BR" dirty="0"/>
              <a:t>Injunção</a:t>
            </a:r>
          </a:p>
        </p:txBody>
      </p:sp>
    </p:spTree>
    <p:extLst>
      <p:ext uri="{BB962C8B-B14F-4D97-AF65-F5344CB8AC3E}">
        <p14:creationId xmlns:p14="http://schemas.microsoft.com/office/powerpoint/2010/main" val="2493258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4182" y="540327"/>
            <a:ext cx="10404763" cy="532707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 altLang="pt-BR" sz="3600" dirty="0"/>
              <a:t>Além disso ...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3600" dirty="0"/>
              <a:t>Outro fator existente ...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3600" dirty="0"/>
              <a:t>Da mesma forma,...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3600" dirty="0"/>
              <a:t>Outra preocupação constante ...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3600" dirty="0"/>
              <a:t>Ainda convém lembrar ...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3600" dirty="0"/>
              <a:t>Por outro lado ...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3600" dirty="0"/>
              <a:t>Porém, mas, contudo, todavia, no entanto, entretanto ...</a:t>
            </a:r>
          </a:p>
        </p:txBody>
      </p:sp>
    </p:spTree>
    <p:extLst>
      <p:ext uri="{BB962C8B-B14F-4D97-AF65-F5344CB8AC3E}">
        <p14:creationId xmlns:p14="http://schemas.microsoft.com/office/powerpoint/2010/main" val="1358232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1811" y="535576"/>
            <a:ext cx="10515600" cy="49508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3100" dirty="0"/>
              <a:t>Contra-Argumento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O contra-argumento consiste na refutação contra um argumento oposto. 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Vamos pegar um exemplo bem polêmico. Supondo que o tema seja a respeito do "aborto" e que eu seja contra ele. Ao invés de eu expressar argumentos contra o aborto, eu posso expressar os argumentos </a:t>
            </a:r>
            <a:r>
              <a:rPr lang="pt-BR" b="1" dirty="0"/>
              <a:t>contra os argumentos a favor do </a:t>
            </a:r>
            <a:r>
              <a:rPr lang="pt-BR" b="1" dirty="0" smtClean="0"/>
              <a:t>aborto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Vamos lá: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Argumento</a:t>
            </a:r>
            <a:r>
              <a:rPr lang="pt-BR" b="1" dirty="0"/>
              <a:t> a favor</a:t>
            </a:r>
            <a:r>
              <a:rPr lang="pt-BR" dirty="0"/>
              <a:t> do aborto: "o aborto é uma solução para a gravidez indesejada que evita que uma criança nasça em meios a graves problemas familiares, evitando que ela não seja criada por pessoas que não quiseram concebê-la".</a:t>
            </a:r>
            <a:br>
              <a:rPr lang="pt-BR" dirty="0"/>
            </a:br>
            <a:endParaRPr lang="pt-BR" dirty="0" smtClean="0"/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Contra-argumento</a:t>
            </a:r>
            <a:r>
              <a:rPr lang="pt-BR" dirty="0"/>
              <a:t>: "o aborto realmente pode parecer uma solução para a gravidez indesejada. Porém, existe uma solução muito melhor, que são os eficazes e conhecidos métodos anticoncepcionais. É muito melhor se prevenir com responsabilidade do que assassinar uma vida inocente."</a:t>
            </a:r>
          </a:p>
        </p:txBody>
      </p:sp>
    </p:spTree>
    <p:extLst>
      <p:ext uri="{BB962C8B-B14F-4D97-AF65-F5344CB8AC3E}">
        <p14:creationId xmlns:p14="http://schemas.microsoft.com/office/powerpoint/2010/main" val="997121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4459" y="452294"/>
            <a:ext cx="8229600" cy="346075"/>
          </a:xfrm>
        </p:spPr>
        <p:txBody>
          <a:bodyPr>
            <a:noAutofit/>
          </a:bodyPr>
          <a:lstStyle/>
          <a:p>
            <a:pPr eaLnBrk="1" hangingPunct="1"/>
            <a:r>
              <a:rPr lang="pt-BR" altLang="pt-BR" sz="3200" b="1" dirty="0"/>
              <a:t>FRASES-MODELO PARA O INÍCIO DA CONCLUSÃO</a:t>
            </a:r>
            <a:br>
              <a:rPr lang="pt-BR" altLang="pt-BR" sz="3200" b="1" dirty="0"/>
            </a:br>
            <a:endParaRPr lang="pt-BR" altLang="pt-BR" sz="3200" b="1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1" y="798369"/>
            <a:ext cx="11540836" cy="4450484"/>
          </a:xfrm>
        </p:spPr>
        <p:txBody>
          <a:bodyPr>
            <a:noAutofit/>
          </a:bodyPr>
          <a:lstStyle/>
          <a:p>
            <a:pPr marL="1588" indent="14288" algn="just">
              <a:buNone/>
            </a:pPr>
            <a:r>
              <a:rPr lang="pt-BR" altLang="pt-BR" sz="3200" dirty="0"/>
              <a:t>	A conclusão deve ser sucinta, conter apenas 01 parágrafo e deve retomar a ideia principal, desenvolvida no texto, de forma convincente.</a:t>
            </a:r>
          </a:p>
          <a:p>
            <a:pPr marL="1588" indent="14288" algn="just">
              <a:buNone/>
            </a:pPr>
            <a:endParaRPr lang="pt-BR" altLang="pt-BR" sz="3200" dirty="0"/>
          </a:p>
          <a:p>
            <a:pPr marL="1588" indent="14288" algn="just">
              <a:buNone/>
            </a:pPr>
            <a:r>
              <a:rPr lang="pt-BR" altLang="pt-BR" sz="3200" dirty="0"/>
              <a:t>	A conclusão deve conter a síntese de tudo o que foi apresentado no texto, e não somente em relação às ideias apresentadas no último parágrafo da CONCLUSÃO.</a:t>
            </a:r>
          </a:p>
          <a:p>
            <a:pPr marL="1588" indent="14288" algn="just">
              <a:buNone/>
            </a:pPr>
            <a:endParaRPr lang="pt-BR" altLang="pt-BR" sz="3200" dirty="0"/>
          </a:p>
          <a:p>
            <a:pPr marL="1588" indent="14288" algn="just">
              <a:buNone/>
            </a:pPr>
            <a:r>
              <a:rPr lang="pt-BR" altLang="pt-BR" sz="3200" dirty="0"/>
              <a:t>	Não se devem acrescentar informações novas na conclusão, pois se ainda há informações a serem inclusas, o CONCLUSÃO ainda não terminou.</a:t>
            </a:r>
          </a:p>
        </p:txBody>
      </p:sp>
    </p:spTree>
    <p:extLst>
      <p:ext uri="{BB962C8B-B14F-4D97-AF65-F5344CB8AC3E}">
        <p14:creationId xmlns:p14="http://schemas.microsoft.com/office/powerpoint/2010/main" val="1735202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1658" y="549276"/>
            <a:ext cx="8229600" cy="287338"/>
          </a:xfrm>
        </p:spPr>
        <p:txBody>
          <a:bodyPr>
            <a:noAutofit/>
          </a:bodyPr>
          <a:lstStyle/>
          <a:p>
            <a:pPr eaLnBrk="1" hangingPunct="1"/>
            <a:r>
              <a:rPr lang="pt-BR" altLang="pt-BR" sz="2800" b="1" dirty="0"/>
              <a:t>Maneiras de se fazer o parágrafo da conclusão:</a:t>
            </a:r>
            <a:br>
              <a:rPr lang="pt-BR" altLang="pt-BR" sz="2800" b="1" dirty="0"/>
            </a:br>
            <a:r>
              <a:rPr lang="pt-BR" altLang="pt-BR" sz="2800" b="1" dirty="0"/>
              <a:t> </a:t>
            </a:r>
            <a:br>
              <a:rPr lang="pt-BR" altLang="pt-BR" sz="2800" b="1" dirty="0"/>
            </a:br>
            <a:endParaRPr lang="pt-BR" altLang="pt-BR" sz="2800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9105" y="1103458"/>
            <a:ext cx="10868386" cy="5173664"/>
          </a:xfrm>
        </p:spPr>
        <p:txBody>
          <a:bodyPr>
            <a:normAutofit/>
          </a:bodyPr>
          <a:lstStyle/>
          <a:p>
            <a:pPr indent="14288" algn="just"/>
            <a:r>
              <a:rPr lang="pt-BR" altLang="pt-BR" sz="3200" b="1" dirty="0"/>
              <a:t>Retomada da tese</a:t>
            </a:r>
          </a:p>
          <a:p>
            <a:pPr indent="14288" algn="just">
              <a:buNone/>
            </a:pPr>
            <a:r>
              <a:rPr lang="pt-BR" altLang="pt-BR" sz="3200" dirty="0"/>
              <a:t>A conclusão é a apresentação da visão geral do assunto tratado, portanto pode-se retomar o que foi apresentado na introdução e/ou na CONCLUSÃO, relembrando a redação como um todo. É uma espécie de fechamento em que se parece dizer de acordo com os exemplos/argumentos/tópicos que foram apresentados no DESENVOLVIMENTO, pode-se concluir que realmente a INTRODUÇÃO é verdadeira.</a:t>
            </a:r>
          </a:p>
        </p:txBody>
      </p:sp>
    </p:spTree>
    <p:extLst>
      <p:ext uri="{BB962C8B-B14F-4D97-AF65-F5344CB8AC3E}">
        <p14:creationId xmlns:p14="http://schemas.microsoft.com/office/powerpoint/2010/main" val="1815017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891" y="1196976"/>
            <a:ext cx="11028218" cy="452596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pt-BR" altLang="pt-BR" sz="3600" b="1" dirty="0"/>
              <a:t>Perspectiva</a:t>
            </a:r>
          </a:p>
          <a:p>
            <a:pPr algn="just" eaLnBrk="1" hangingPunct="1"/>
            <a:r>
              <a:rPr lang="pt-BR" altLang="pt-BR" sz="3600" dirty="0"/>
              <a:t>Deve-se também apresentar possíveis soluções para os problemas expostos na CONCLUSÃO, buscando prováveis resultados (É preciso. É imprescindível. É necessário.), trabalhando com a conscientização geral. Por exemplo: É imprescindível que, diante dos argumentos expostos, todos se conscientizem de que...</a:t>
            </a:r>
          </a:p>
        </p:txBody>
      </p:sp>
    </p:spTree>
    <p:extLst>
      <p:ext uri="{BB962C8B-B14F-4D97-AF65-F5344CB8AC3E}">
        <p14:creationId xmlns:p14="http://schemas.microsoft.com/office/powerpoint/2010/main" val="1940355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236" y="831273"/>
            <a:ext cx="11208328" cy="474720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pt-BR" altLang="pt-BR" sz="3600" b="1" dirty="0"/>
              <a:t>Oração Coordenada Conclusiva</a:t>
            </a:r>
          </a:p>
          <a:p>
            <a:pPr marL="0" indent="0" algn="just" eaLnBrk="1" hangingPunct="1">
              <a:buNone/>
            </a:pPr>
            <a:endParaRPr lang="pt-BR" altLang="pt-BR" sz="3600" b="1" dirty="0"/>
          </a:p>
          <a:p>
            <a:pPr algn="just" eaLnBrk="1" hangingPunct="1"/>
            <a:r>
              <a:rPr lang="pt-BR" altLang="pt-BR" sz="3600" dirty="0"/>
              <a:t>Pode-se ainda iniciar a conclusão com uma conjunção coordenativa conclusiva - </a:t>
            </a:r>
            <a:r>
              <a:rPr lang="pt-BR" altLang="pt-BR" sz="3600" b="1" dirty="0"/>
              <a:t>logo, portanto, por isso, por conseguinte, então </a:t>
            </a:r>
            <a:r>
              <a:rPr lang="pt-BR" altLang="pt-BR" sz="3600" dirty="0"/>
              <a:t>- apresentando, posteriormente, soluções para os problemas expostos na CONCLUSÃO.</a:t>
            </a:r>
            <a:endParaRPr lang="pt-BR" altLang="pt-BR" sz="4400" dirty="0"/>
          </a:p>
        </p:txBody>
      </p:sp>
    </p:spTree>
    <p:extLst>
      <p:ext uri="{BB962C8B-B14F-4D97-AF65-F5344CB8AC3E}">
        <p14:creationId xmlns:p14="http://schemas.microsoft.com/office/powerpoint/2010/main" val="3805391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363249"/>
            <a:ext cx="10113818" cy="452596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pt-BR" altLang="pt-BR" sz="2400" b="1"/>
              <a:t>Só depois disso, use estas frases:</a:t>
            </a:r>
          </a:p>
          <a:p>
            <a:pPr algn="just" eaLnBrk="1" hangingPunct="1">
              <a:lnSpc>
                <a:spcPct val="80000"/>
              </a:lnSpc>
            </a:pPr>
            <a:endParaRPr lang="pt-BR" altLang="pt-BR" sz="2400"/>
          </a:p>
          <a:p>
            <a:pPr algn="just" eaLnBrk="1" hangingPunct="1">
              <a:lnSpc>
                <a:spcPct val="80000"/>
              </a:lnSpc>
            </a:pPr>
            <a:r>
              <a:rPr lang="pt-BR" altLang="pt-BR" sz="2400"/>
              <a:t>Em virtude dos fatos mencionados ...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400"/>
              <a:t>Por isso tudo ...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400"/>
              <a:t>Levando-se em consideração esses aspectos ...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400"/>
              <a:t>Dessa forma ...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400"/>
              <a:t>Em vista dos argumentos apresentados ...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400"/>
              <a:t>Dado o exposto ...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400"/>
              <a:t>Tendo em vista os aspectos observados ...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400"/>
              <a:t>Levando-se em conta o que foi observado ...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400"/>
              <a:t>Em virtude do que foi mencionado ...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400"/>
              <a:t>Por todos esses aspectos ...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400"/>
              <a:t>Pela observação dos aspectos analisados ...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altLang="pt-BR" sz="2400"/>
              <a:t>Portanto ... / logo ... / então ...</a:t>
            </a:r>
          </a:p>
        </p:txBody>
      </p:sp>
    </p:spTree>
    <p:extLst>
      <p:ext uri="{BB962C8B-B14F-4D97-AF65-F5344CB8AC3E}">
        <p14:creationId xmlns:p14="http://schemas.microsoft.com/office/powerpoint/2010/main" val="1304354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7527" y="233075"/>
            <a:ext cx="9490364" cy="633412"/>
          </a:xfrm>
        </p:spPr>
        <p:txBody>
          <a:bodyPr>
            <a:noAutofit/>
          </a:bodyPr>
          <a:lstStyle/>
          <a:p>
            <a:pPr algn="just" eaLnBrk="1" hangingPunct="1"/>
            <a:r>
              <a:rPr lang="pt-BR" altLang="pt-BR" sz="2400" b="1"/>
              <a:t>Após a frase inicial, pode- se continuar a conclusão com as seguintes frases:</a:t>
            </a:r>
            <a:br>
              <a:rPr lang="pt-BR" altLang="pt-BR" sz="2400" b="1"/>
            </a:br>
            <a:endParaRPr lang="pt-BR" altLang="pt-BR" sz="2400" b="1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0872" y="866487"/>
            <a:ext cx="9151361" cy="5040313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altLang="pt-BR" sz="2000" b="1" dirty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... somos levados a acreditar que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... é-se levado a acreditar que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... entendemos que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... entende-se que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... concluímos que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... conclui-se que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... percebemos que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... percebe-se que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... resta aos homens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... é imprescindível que todos se conscientizem de que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... só nos resta esperar que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... é preciso que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... é necessário que ...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/>
              <a:t>... faz-se necessário que ...</a:t>
            </a:r>
          </a:p>
        </p:txBody>
      </p:sp>
    </p:spTree>
    <p:extLst>
      <p:ext uri="{BB962C8B-B14F-4D97-AF65-F5344CB8AC3E}">
        <p14:creationId xmlns:p14="http://schemas.microsoft.com/office/powerpoint/2010/main" val="1227579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9349" y="260350"/>
            <a:ext cx="9914708" cy="6337300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t-BR" b="1" dirty="0">
                <a:hlinkClick r:id="rId2"/>
              </a:rPr>
              <a:t>Isabella Barros Castelo Branco, do Piauí</a:t>
            </a:r>
            <a:endParaRPr lang="pt-BR" b="1" dirty="0"/>
          </a:p>
          <a:p>
            <a:pPr algn="just"/>
            <a:endParaRPr lang="pt-BR" altLang="pt-BR" sz="1300" b="1" dirty="0"/>
          </a:p>
          <a:p>
            <a:pPr marL="1588" indent="14288" algn="just">
              <a:lnSpc>
                <a:spcPct val="80000"/>
              </a:lnSpc>
              <a:buNone/>
            </a:pPr>
            <a:endParaRPr lang="pt-BR" altLang="pt-BR" sz="1300" b="1" dirty="0"/>
          </a:p>
          <a:p>
            <a:pPr marL="1588" indent="14288" algn="just">
              <a:lnSpc>
                <a:spcPct val="125000"/>
              </a:lnSpc>
              <a:spcBef>
                <a:spcPct val="0"/>
              </a:spcBef>
              <a:buNone/>
            </a:pPr>
            <a:r>
              <a:rPr lang="pt-BR" altLang="pt-BR" sz="1300" dirty="0"/>
              <a:t>	</a:t>
            </a:r>
            <a:r>
              <a:rPr lang="pt-BR" i="1" dirty="0">
                <a:solidFill>
                  <a:srgbClr val="002060"/>
                </a:solidFill>
              </a:rPr>
              <a:t>Na obra “Memórias Póstumas de Brás Cubas”, o realista Machado de Assis expõe, por meio da repulsa do personagem principal em relação à deficiência física (ela era “coxa), a maneira como a sociedade brasileira trata os deficientes. Atualmente, mesmo após avanços nos direitos desses cidadãos, a situação de exclusão e preconceito permanece e se reflete na precária condição da educação ofertada aos surdos no País, a qual é responsável pela dificuldade de inserção social desse grupo, especialmente no ramo laboral.</a:t>
            </a:r>
            <a:endParaRPr lang="pt-BR" dirty="0">
              <a:solidFill>
                <a:srgbClr val="002060"/>
              </a:solidFill>
            </a:endParaRPr>
          </a:p>
          <a:p>
            <a:pPr marL="1588" indent="14288" algn="just">
              <a:lnSpc>
                <a:spcPct val="125000"/>
              </a:lnSpc>
              <a:spcBef>
                <a:spcPct val="0"/>
              </a:spcBef>
              <a:buNone/>
            </a:pPr>
            <a:endParaRPr lang="pt-BR" altLang="pt-BR" sz="1300" dirty="0"/>
          </a:p>
        </p:txBody>
      </p:sp>
    </p:spTree>
    <p:extLst>
      <p:ext uri="{BB962C8B-B14F-4D97-AF65-F5344CB8AC3E}">
        <p14:creationId xmlns:p14="http://schemas.microsoft.com/office/powerpoint/2010/main" val="12489006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65759" y="683518"/>
            <a:ext cx="10894424" cy="4824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pt-BR" sz="2050" i="1" dirty="0">
                <a:solidFill>
                  <a:srgbClr val="FF000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Convém ressaltar</a:t>
            </a:r>
            <a:r>
              <a:rPr lang="pt-BR" sz="2050" i="1" dirty="0">
                <a:solidFill>
                  <a:schemeClr val="accent6">
                    <a:lumMod val="75000"/>
                  </a:schemeClr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a princípio, que a má formação </a:t>
            </a:r>
            <a:r>
              <a:rPr lang="pt-BR" sz="2050" i="1" dirty="0" err="1">
                <a:solidFill>
                  <a:schemeClr val="accent6">
                    <a:lumMod val="75000"/>
                  </a:schemeClr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socioeducacional</a:t>
            </a:r>
            <a:r>
              <a:rPr lang="pt-BR" sz="2050" i="1" dirty="0">
                <a:solidFill>
                  <a:schemeClr val="accent6">
                    <a:lumMod val="75000"/>
                  </a:schemeClr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do brasileiro é um fator determinante para a permanência da precariedade da educação para deficientes auditivos no País, </a:t>
            </a:r>
            <a:r>
              <a:rPr lang="pt-BR" sz="2050" i="1" dirty="0">
                <a:solidFill>
                  <a:srgbClr val="FF000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uma vez que </a:t>
            </a:r>
            <a:r>
              <a:rPr lang="pt-BR" sz="2050" i="1" dirty="0">
                <a:solidFill>
                  <a:schemeClr val="accent6">
                    <a:lumMod val="75000"/>
                  </a:schemeClr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os governantes respondem aos anseios sociais e grande parte da população não exige uma educação inclusiva por não necessitar dela. </a:t>
            </a:r>
            <a:r>
              <a:rPr lang="pt-BR" sz="2050" i="1" dirty="0">
                <a:solidFill>
                  <a:srgbClr val="FF000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Isso</a:t>
            </a:r>
            <a:r>
              <a:rPr lang="pt-BR" sz="2050" i="1" dirty="0">
                <a:solidFill>
                  <a:schemeClr val="accent6">
                    <a:lumMod val="75000"/>
                  </a:schemeClr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consoante ao pensamento de A. </a:t>
            </a:r>
            <a:r>
              <a:rPr lang="pt-BR" sz="2050" i="1" dirty="0" err="1">
                <a:solidFill>
                  <a:schemeClr val="accent6">
                    <a:lumMod val="75000"/>
                  </a:schemeClr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Schopenhauer</a:t>
            </a:r>
            <a:r>
              <a:rPr lang="pt-BR" sz="2050" i="1" dirty="0">
                <a:solidFill>
                  <a:schemeClr val="accent6">
                    <a:lumMod val="75000"/>
                  </a:schemeClr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de que os limites do campo da visão de uma pessoa determinam seu entendimento a respeito do mundo que a cerca, ocorre porque a educação básica é deficitária e pouco prepara cidadãos no que tange aos respeito às diferenças. </a:t>
            </a:r>
            <a:r>
              <a:rPr lang="pt-BR" sz="2050" i="1" dirty="0">
                <a:solidFill>
                  <a:srgbClr val="FF000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Tal fato se reflete</a:t>
            </a:r>
            <a:r>
              <a:rPr lang="pt-BR" sz="2050" i="1" dirty="0">
                <a:solidFill>
                  <a:schemeClr val="accent6">
                    <a:lumMod val="75000"/>
                  </a:schemeClr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nos ínfimos investimentos governamentais em capacitação profissional e em melhor estrutura física, medidas que tornariam o ambiente escolar mais inclusivo para os surdos.</a:t>
            </a:r>
            <a:endParaRPr lang="pt-BR" sz="205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59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/>
          </a:p>
        </p:txBody>
      </p:sp>
      <p:pic>
        <p:nvPicPr>
          <p:cNvPr id="3075" name="Picture 4" descr="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47851" y="549276"/>
            <a:ext cx="8640763" cy="5203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08467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48639" y="705394"/>
            <a:ext cx="1064622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Aft>
                <a:spcPts val="0"/>
              </a:spcAft>
            </a:pPr>
            <a:r>
              <a:rPr lang="pt-BR" sz="2000" i="1" dirty="0">
                <a:solidFill>
                  <a:srgbClr val="FF000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Em consequência disso</a:t>
            </a:r>
            <a:r>
              <a:rPr lang="pt-BR" sz="2000" i="1" dirty="0">
                <a:solidFill>
                  <a:schemeClr val="accent6">
                    <a:lumMod val="75000"/>
                  </a:schemeClr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os deficientes auditivos encontram inúmeras dificuldades em variados âmbitos de suas vidas. </a:t>
            </a:r>
            <a:r>
              <a:rPr lang="pt-BR" sz="2000" i="1" dirty="0">
                <a:solidFill>
                  <a:srgbClr val="FF000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Um exemplo disso </a:t>
            </a:r>
            <a:r>
              <a:rPr lang="pt-BR" sz="2000" i="1" dirty="0">
                <a:solidFill>
                  <a:schemeClr val="accent6">
                    <a:lumMod val="75000"/>
                  </a:schemeClr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é a difícil inserção dos surdos no mercado de trabalho, devido à precária educação recebida por eles e ao preconceito intrínseco à sociedade brasileira.</a:t>
            </a:r>
            <a:r>
              <a:rPr lang="pt-BR" sz="2000" i="1" dirty="0">
                <a:solidFill>
                  <a:srgbClr val="333333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pt-BR" sz="2000" i="1" dirty="0">
                <a:solidFill>
                  <a:srgbClr val="FF000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Essa conjuntura</a:t>
            </a:r>
            <a:r>
              <a:rPr lang="pt-BR" sz="2000" i="1" dirty="0">
                <a:solidFill>
                  <a:schemeClr val="accent6">
                    <a:lumMod val="75000"/>
                  </a:schemeClr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de acordo com as ideias do </a:t>
            </a:r>
            <a:r>
              <a:rPr lang="pt-BR" sz="2000" i="1" dirty="0" err="1">
                <a:solidFill>
                  <a:schemeClr val="accent6">
                    <a:lumMod val="75000"/>
                  </a:schemeClr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contratrualista</a:t>
            </a:r>
            <a:r>
              <a:rPr lang="pt-BR" sz="2000" i="1" dirty="0">
                <a:solidFill>
                  <a:schemeClr val="accent6">
                    <a:lumMod val="75000"/>
                  </a:schemeClr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pt-BR" sz="2000" i="1" dirty="0" err="1">
                <a:solidFill>
                  <a:schemeClr val="accent6">
                    <a:lumMod val="75000"/>
                  </a:schemeClr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Johm</a:t>
            </a:r>
            <a:r>
              <a:rPr lang="pt-BR" sz="2000" i="1" dirty="0">
                <a:solidFill>
                  <a:schemeClr val="accent6">
                    <a:lumMod val="75000"/>
                  </a:schemeClr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Locke, configura-se uma violação do “contrato social”, já que o Estado não cumpre sua função de garantir que tais cidadãos gozem de direitos imprescindíveis (como direito à educação de qualidade) para a manutenção da igualdade entre os membros da sociedade, o que expõe os surdos a uma condição de ainda maior exclusão e desrespeito.</a:t>
            </a:r>
            <a:endParaRPr lang="pt-BR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4035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8823" y="751344"/>
            <a:ext cx="10672354" cy="4618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i="1" dirty="0">
                <a:solidFill>
                  <a:srgbClr val="FF0000"/>
                </a:solidFill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Diante dos fatos supracitados</a:t>
            </a:r>
            <a:r>
              <a:rPr lang="pt-BR" i="1" dirty="0">
                <a:solidFill>
                  <a:srgbClr val="333333"/>
                </a:solidFill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, </a:t>
            </a:r>
            <a:r>
              <a:rPr lang="pt-BR" i="1" dirty="0">
                <a:solidFill>
                  <a:srgbClr val="FF0000"/>
                </a:solidFill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faz-se necessário </a:t>
            </a:r>
            <a:r>
              <a:rPr lang="pt-BR" i="1" dirty="0">
                <a:solidFill>
                  <a:schemeClr val="accent1">
                    <a:lumMod val="50000"/>
                  </a:schemeClr>
                </a:solidFill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que a Escola promova a formação de cidadãos que respeitem às diferenças e valorizem a inclusão, por intermédio de palestras, debates e trabalhos em grupo, que envolvam a família, a respeito desse tema, visando a ampliar o contato entre a comunidade escolar e as várias formas de deficiência. </a:t>
            </a:r>
            <a:r>
              <a:rPr lang="pt-BR" i="1" dirty="0">
                <a:solidFill>
                  <a:srgbClr val="FF0000"/>
                </a:solidFill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Além disso</a:t>
            </a:r>
            <a:r>
              <a:rPr lang="pt-BR" i="1" dirty="0">
                <a:solidFill>
                  <a:schemeClr val="accent1">
                    <a:lumMod val="50000"/>
                  </a:schemeClr>
                </a:solidFill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, é imprescindível que o Poder Público destine maiores investimentos à capacitação de profissionais da educação especializados no ensino inclusivo e às melhorias estruturais nas escolas, com o objetivo de oferecer aos surdos uma formação mais eficaz. </a:t>
            </a:r>
            <a:r>
              <a:rPr lang="pt-BR" i="1" dirty="0">
                <a:solidFill>
                  <a:srgbClr val="FF0000"/>
                </a:solidFill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Ademais</a:t>
            </a:r>
            <a:r>
              <a:rPr lang="pt-BR" i="1" dirty="0">
                <a:solidFill>
                  <a:schemeClr val="accent1">
                    <a:lumMod val="50000"/>
                  </a:schemeClr>
                </a:solidFill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, cabe também ao Estado incentivar a contratação de deficientes por empresas privadas, por meio de subsídios e Parcerias Público-Privadas, objetivando a ampliar a participação desse grupo social no mercado de trabalho. </a:t>
            </a:r>
            <a:r>
              <a:rPr lang="pt-BR" i="1" dirty="0">
                <a:solidFill>
                  <a:srgbClr val="FF0000"/>
                </a:solidFill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Dessa forma</a:t>
            </a:r>
            <a:r>
              <a:rPr lang="pt-BR" i="1" dirty="0">
                <a:solidFill>
                  <a:schemeClr val="accent1">
                    <a:lumMod val="50000"/>
                  </a:schemeClr>
                </a:solidFill>
                <a:latin typeface="inherit"/>
                <a:ea typeface="Calibri" panose="020F0502020204030204" pitchFamily="34" charset="0"/>
                <a:cs typeface="Helvetica" panose="020B0604020202020204" pitchFamily="34" charset="0"/>
              </a:rPr>
              <a:t>, será possível reverter um passado de preconceito e exclusão, narrado por Machado de Assis e ofertar condições de educação mais justas a esses cidadãos.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123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632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/>
          </a:p>
        </p:txBody>
      </p:sp>
      <p:pic>
        <p:nvPicPr>
          <p:cNvPr id="4099" name="Picture 4" descr="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9288" y="549275"/>
            <a:ext cx="8532812" cy="5653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627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27364" y="293137"/>
            <a:ext cx="10515600" cy="1354366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pt-BR" altLang="pt-BR" sz="4000" dirty="0"/>
              <a:t/>
            </a:r>
            <a:br>
              <a:rPr lang="pt-BR" altLang="pt-BR" sz="4000" dirty="0"/>
            </a:br>
            <a:r>
              <a:rPr lang="pt-BR" altLang="pt-BR" sz="4000" dirty="0"/>
              <a:t>Dissertar é:</a:t>
            </a:r>
            <a:r>
              <a:rPr lang="pt-BR" altLang="pt-BR" sz="4000" b="1" dirty="0"/>
              <a:t/>
            </a:r>
            <a:br>
              <a:rPr lang="pt-BR" altLang="pt-BR" sz="4000" b="1" dirty="0"/>
            </a:br>
            <a:endParaRPr lang="pt-BR" altLang="pt-BR" sz="40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6527" y="1419496"/>
            <a:ext cx="10515600" cy="353826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t-BR" altLang="pt-BR" sz="2400" b="1" dirty="0"/>
              <a:t>I. </a:t>
            </a:r>
            <a:r>
              <a:rPr lang="pt-BR" altLang="pt-BR" sz="2400" dirty="0"/>
              <a:t>Expor um assunto, esclarecendo as verdades que o envolvem, discutindo a problemática que nele reside;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/>
              <a:t/>
            </a:r>
            <a:br>
              <a:rPr lang="pt-BR" altLang="pt-BR" sz="2400" dirty="0"/>
            </a:br>
            <a:r>
              <a:rPr lang="pt-BR" altLang="pt-BR" sz="2400" b="1" dirty="0"/>
              <a:t>II. </a:t>
            </a:r>
            <a:r>
              <a:rPr lang="pt-BR" altLang="pt-BR" sz="2400" dirty="0"/>
              <a:t>Defender princípios, tomando decisões;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/>
              <a:t/>
            </a:r>
            <a:br>
              <a:rPr lang="pt-BR" altLang="pt-BR" sz="2400" dirty="0"/>
            </a:br>
            <a:r>
              <a:rPr lang="pt-BR" altLang="pt-BR" sz="2400" b="1" dirty="0"/>
              <a:t>III. </a:t>
            </a:r>
            <a:r>
              <a:rPr lang="pt-BR" altLang="pt-BR" sz="2400" dirty="0"/>
              <a:t>Analisar objetivamente um assunto através da sequência lógica de ideias;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/>
              <a:t/>
            </a:r>
            <a:br>
              <a:rPr lang="pt-BR" altLang="pt-BR" sz="2400" dirty="0"/>
            </a:br>
            <a:r>
              <a:rPr lang="pt-BR" altLang="pt-BR" sz="2400" b="1" dirty="0"/>
              <a:t>IV. </a:t>
            </a:r>
            <a:r>
              <a:rPr lang="pt-BR" altLang="pt-BR" sz="2400" dirty="0"/>
              <a:t>Apresentar opiniões sobre um determinado assunto, citando fatos, razões, justificativas;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/>
              <a:t/>
            </a:r>
            <a:br>
              <a:rPr lang="pt-BR" altLang="pt-BR" sz="2400" dirty="0"/>
            </a:br>
            <a:r>
              <a:rPr lang="pt-BR" altLang="pt-BR" sz="2400" b="1" dirty="0"/>
              <a:t>V.</a:t>
            </a:r>
            <a:r>
              <a:rPr lang="pt-BR" altLang="pt-BR" sz="2400" dirty="0"/>
              <a:t> Apresentar soluções possíveis, provando suas opiniões.</a:t>
            </a:r>
          </a:p>
        </p:txBody>
      </p:sp>
    </p:spTree>
    <p:extLst>
      <p:ext uri="{BB962C8B-B14F-4D97-AF65-F5344CB8AC3E}">
        <p14:creationId xmlns:p14="http://schemas.microsoft.com/office/powerpoint/2010/main" val="2086695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20637" y="2246628"/>
            <a:ext cx="8430490" cy="1354366"/>
          </a:xfrm>
        </p:spPr>
        <p:txBody>
          <a:bodyPr>
            <a:normAutofit/>
          </a:bodyPr>
          <a:lstStyle/>
          <a:p>
            <a:r>
              <a:rPr lang="pt-BR" sz="6000" b="1" dirty="0">
                <a:solidFill>
                  <a:srgbClr val="002060"/>
                </a:solidFill>
              </a:rPr>
              <a:t>CRITÉRIOS DE AVALIAÇÃO</a:t>
            </a:r>
          </a:p>
        </p:txBody>
      </p:sp>
    </p:spTree>
    <p:extLst>
      <p:ext uri="{BB962C8B-B14F-4D97-AF65-F5344CB8AC3E}">
        <p14:creationId xmlns:p14="http://schemas.microsoft.com/office/powerpoint/2010/main" val="2935446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1726" y="615933"/>
            <a:ext cx="10841183" cy="529995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/>
              <a:t>1. Demonstrar domínio da modalidade escrita formal da língua portuguesa;</a:t>
            </a:r>
          </a:p>
          <a:p>
            <a:pPr marL="0" indent="0" algn="just">
              <a:buNone/>
            </a:pPr>
            <a:endParaRPr lang="pt-BR" b="1" dirty="0"/>
          </a:p>
          <a:p>
            <a:pPr algn="just"/>
            <a:r>
              <a:rPr lang="pt-BR" b="1" dirty="0"/>
              <a:t>2. Compreender a proposta de redação e aplicar conceitos das várias áreas de conhecimento para desenvolver o tema, dentro dos limites estruturais do texto dissertativo-argumentativo em prosa;</a:t>
            </a:r>
          </a:p>
          <a:p>
            <a:pPr marL="0" indent="0" algn="just">
              <a:buNone/>
            </a:pPr>
            <a:endParaRPr lang="pt-BR" b="1" dirty="0"/>
          </a:p>
          <a:p>
            <a:pPr algn="just"/>
            <a:r>
              <a:rPr lang="pt-BR" b="1" dirty="0"/>
              <a:t>3. Selecionar, relacionar, organizar e interpretar informações, fatos, opiniões e argumentos em defesa de um ponto de vista;</a:t>
            </a:r>
          </a:p>
          <a:p>
            <a:pPr marL="0" indent="0" algn="just">
              <a:buNone/>
            </a:pPr>
            <a:endParaRPr lang="pt-BR" b="1" dirty="0"/>
          </a:p>
          <a:p>
            <a:pPr algn="just"/>
            <a:r>
              <a:rPr lang="pt-BR" b="1" dirty="0"/>
              <a:t>4. Demonstrar conhecimento dos mecanismos linguísticos necessários para a argumentação;</a:t>
            </a:r>
          </a:p>
          <a:p>
            <a:pPr marL="0" indent="0" algn="just">
              <a:buNone/>
            </a:pPr>
            <a:endParaRPr lang="pt-BR" b="1" dirty="0"/>
          </a:p>
          <a:p>
            <a:pPr algn="just"/>
            <a:r>
              <a:rPr lang="pt-BR" b="1" dirty="0"/>
              <a:t>5. Elaborar proposta de intervenção para o problema abordado, respeitando os direitos humanos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98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base"/>
            <a:r>
              <a:rPr lang="pt-BR" dirty="0"/>
              <a:t>Coerência e Coesão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99776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70263" y="1071154"/>
            <a:ext cx="11273246" cy="4808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coerência 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de um texto se refere ao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sentido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leitura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para quem lê, ou seja, tem a ver com a </a:t>
            </a:r>
            <a:r>
              <a:rPr lang="pt-BR" sz="3200" b="1" dirty="0" err="1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interpretabilidade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inteligibilidade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daquilo que é escrito. Em outras palavras, um texto é coerente quando as ideias apresentadas fazem sentido, comunicam um entendimento de modo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harmônico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unificado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 Pode-se dizer que em um texto coerente todas as suas partes, ideias, afirmações, exemplos, argumentos, etc. se encaixam de modo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lógico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 e </a:t>
            </a:r>
            <a:r>
              <a:rPr lang="pt-BR" sz="3200" b="1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complementar</a:t>
            </a:r>
            <a:r>
              <a:rPr lang="pt-BR" sz="3200" dirty="0">
                <a:solidFill>
                  <a:srgbClr val="444444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307493"/>
      </p:ext>
    </p:extLst>
  </p:cSld>
  <p:clrMapOvr>
    <a:masterClrMapping/>
  </p:clrMapOvr>
</p:sld>
</file>

<file path=ppt/theme/theme1.xml><?xml version="1.0" encoding="utf-8"?>
<a:theme xmlns:a="http://schemas.openxmlformats.org/drawingml/2006/main" name="Modelo Uniguaçu POWERPOINT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o Uniguaçu POWERPOINT.potx" id="{4124953F-6203-4D28-BBC7-39846E93F836}" vid="{C1DB027E-8487-49DD-A6A0-D14FDAC025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Uniguaçu POWERPOINT</Template>
  <TotalTime>2897</TotalTime>
  <Words>1342</Words>
  <Application>Microsoft Office PowerPoint</Application>
  <PresentationFormat>Widescreen</PresentationFormat>
  <Paragraphs>155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41" baseType="lpstr">
      <vt:lpstr>Arial</vt:lpstr>
      <vt:lpstr>Arial Black</vt:lpstr>
      <vt:lpstr>Calibri</vt:lpstr>
      <vt:lpstr>Calibri Light</vt:lpstr>
      <vt:lpstr>Helvetica</vt:lpstr>
      <vt:lpstr>inherit</vt:lpstr>
      <vt:lpstr>Times New Roman</vt:lpstr>
      <vt:lpstr>Wingdings</vt:lpstr>
      <vt:lpstr>Modelo Uniguaçu POWERPOINT</vt:lpstr>
      <vt:lpstr>REDAÇÃO</vt:lpstr>
      <vt:lpstr>TIPOS TEXTUAIS:</vt:lpstr>
      <vt:lpstr>Apresentação do PowerPoint</vt:lpstr>
      <vt:lpstr>Apresentação do PowerPoint</vt:lpstr>
      <vt:lpstr> Dissertar é: </vt:lpstr>
      <vt:lpstr>CRITÉRIOS DE AVALIAÇÃO</vt:lpstr>
      <vt:lpstr>Apresentação do PowerPoint</vt:lpstr>
      <vt:lpstr>Coerência e Coesão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FRASES-MODELO PARA O INÍCIO DA INTRODUÇÃO: </vt:lpstr>
      <vt:lpstr>FRASES-MODELO PARA O DESENVOLVIMENTO </vt:lpstr>
      <vt:lpstr>Apresentação do PowerPoint</vt:lpstr>
      <vt:lpstr>Apresentação do PowerPoint</vt:lpstr>
      <vt:lpstr>Outras frases:</vt:lpstr>
      <vt:lpstr>Ligação entre os parágrafos do desenvolvimento:</vt:lpstr>
      <vt:lpstr>Apresentação do PowerPoint</vt:lpstr>
      <vt:lpstr>Apresentação do PowerPoint</vt:lpstr>
      <vt:lpstr>FRASES-MODELO PARA O INÍCIO DA CONCLUSÃO </vt:lpstr>
      <vt:lpstr>Maneiras de se fazer o parágrafo da conclusão:   </vt:lpstr>
      <vt:lpstr>Apresentação do PowerPoint</vt:lpstr>
      <vt:lpstr>Apresentação do PowerPoint</vt:lpstr>
      <vt:lpstr>Apresentação do PowerPoint</vt:lpstr>
      <vt:lpstr>Após a frase inicial, pode- se continuar a conclusão com as seguintes frases: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ENGENHARIA CIVIL</dc:title>
  <dc:creator>Rodrigo Diesel</dc:creator>
  <cp:lastModifiedBy>Sandra Fonseca</cp:lastModifiedBy>
  <cp:revision>31</cp:revision>
  <cp:lastPrinted>2018-04-19T21:31:41Z</cp:lastPrinted>
  <dcterms:created xsi:type="dcterms:W3CDTF">2018-04-19T02:21:03Z</dcterms:created>
  <dcterms:modified xsi:type="dcterms:W3CDTF">2018-10-30T20:24:28Z</dcterms:modified>
</cp:coreProperties>
</file>