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8" r:id="rId4"/>
    <p:sldId id="269" r:id="rId5"/>
    <p:sldId id="267" r:id="rId6"/>
    <p:sldId id="268" r:id="rId7"/>
    <p:sldId id="274" r:id="rId8"/>
    <p:sldId id="273" r:id="rId9"/>
    <p:sldId id="276" r:id="rId10"/>
    <p:sldId id="260" r:id="rId11"/>
    <p:sldId id="275" r:id="rId12"/>
    <p:sldId id="279" r:id="rId13"/>
    <p:sldId id="281" r:id="rId14"/>
    <p:sldId id="277" r:id="rId15"/>
    <p:sldId id="282" r:id="rId16"/>
    <p:sldId id="261" r:id="rId17"/>
    <p:sldId id="286" r:id="rId18"/>
    <p:sldId id="285" r:id="rId19"/>
    <p:sldId id="289" r:id="rId20"/>
    <p:sldId id="287" r:id="rId21"/>
    <p:sldId id="290"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36A76D8-16F6-4B43-8039-8EDB723375AA}" type="datetimeFigureOut">
              <a:rPr lang="pt-BR" smtClean="0"/>
              <a:t>29/10/2018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383265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36A76D8-16F6-4B43-8039-8EDB723375AA}" type="datetimeFigureOut">
              <a:rPr lang="pt-BR" smtClean="0"/>
              <a:t>29/10/2018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106661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36A76D8-16F6-4B43-8039-8EDB723375AA}" type="datetimeFigureOut">
              <a:rPr lang="pt-BR" smtClean="0"/>
              <a:t>29/10/2018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428574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36A76D8-16F6-4B43-8039-8EDB723375AA}" type="datetimeFigureOut">
              <a:rPr lang="pt-BR" smtClean="0"/>
              <a:t>29/10/2018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375248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236A76D8-16F6-4B43-8039-8EDB723375AA}" type="datetimeFigureOut">
              <a:rPr lang="pt-BR" smtClean="0"/>
              <a:t>29/10/2018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182418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36A76D8-16F6-4B43-8039-8EDB723375AA}" type="datetimeFigureOut">
              <a:rPr lang="pt-BR" smtClean="0"/>
              <a:t>29/10/2018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311608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36A76D8-16F6-4B43-8039-8EDB723375AA}" type="datetimeFigureOut">
              <a:rPr lang="pt-BR" smtClean="0"/>
              <a:t>29/10/2018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268127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36A76D8-16F6-4B43-8039-8EDB723375AA}" type="datetimeFigureOut">
              <a:rPr lang="pt-BR" smtClean="0"/>
              <a:t>29/10/2018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194256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36A76D8-16F6-4B43-8039-8EDB723375AA}" type="datetimeFigureOut">
              <a:rPr lang="pt-BR" smtClean="0"/>
              <a:t>29/10/2018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326426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236A76D8-16F6-4B43-8039-8EDB723375AA}" type="datetimeFigureOut">
              <a:rPr lang="pt-BR" smtClean="0"/>
              <a:t>29/10/2018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172559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236A76D8-16F6-4B43-8039-8EDB723375AA}" type="datetimeFigureOut">
              <a:rPr lang="pt-BR" smtClean="0"/>
              <a:t>29/10/2018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56A814D-7594-4361-8ED4-2DD02EE0062F}" type="slidenum">
              <a:rPr lang="pt-BR" smtClean="0"/>
              <a:t>‹nº›</a:t>
            </a:fld>
            <a:endParaRPr lang="pt-BR"/>
          </a:p>
        </p:txBody>
      </p:sp>
    </p:spTree>
    <p:extLst>
      <p:ext uri="{BB962C8B-B14F-4D97-AF65-F5344CB8AC3E}">
        <p14:creationId xmlns:p14="http://schemas.microsoft.com/office/powerpoint/2010/main" val="152896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A76D8-16F6-4B43-8039-8EDB723375AA}" type="datetimeFigureOut">
              <a:rPr lang="pt-BR" smtClean="0"/>
              <a:t>29/10/2018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A814D-7594-4361-8ED4-2DD02EE0062F}" type="slidenum">
              <a:rPr lang="pt-BR" smtClean="0"/>
              <a:t>‹nº›</a:t>
            </a:fld>
            <a:endParaRPr lang="pt-BR"/>
          </a:p>
        </p:txBody>
      </p:sp>
    </p:spTree>
    <p:extLst>
      <p:ext uri="{BB962C8B-B14F-4D97-AF65-F5344CB8AC3E}">
        <p14:creationId xmlns:p14="http://schemas.microsoft.com/office/powerpoint/2010/main" val="282707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5400" b="1" dirty="0" smtClean="0">
                <a:solidFill>
                  <a:srgbClr val="00B0F0"/>
                </a:solidFill>
                <a:latin typeface="Arial" panose="020B0604020202020204" pitchFamily="34" charset="0"/>
                <a:cs typeface="Arial" panose="020B0604020202020204" pitchFamily="34" charset="0"/>
              </a:rPr>
              <a:t>ENEM 2018</a:t>
            </a:r>
            <a:endParaRPr lang="pt-BR" sz="5400" b="1" dirty="0">
              <a:solidFill>
                <a:srgbClr val="00B0F0"/>
              </a:solidFill>
              <a:latin typeface="Arial" panose="020B0604020202020204" pitchFamily="34" charset="0"/>
              <a:cs typeface="Arial" panose="020B0604020202020204" pitchFamily="34" charset="0"/>
            </a:endParaRPr>
          </a:p>
        </p:txBody>
      </p:sp>
      <p:pic>
        <p:nvPicPr>
          <p:cNvPr id="2050" name="Picture 2" descr="Resultado de imagem para quim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3439" y="1785360"/>
            <a:ext cx="3470997" cy="34709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332" y="1785360"/>
            <a:ext cx="4873703" cy="363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8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latin typeface="Arial" panose="020B0604020202020204" pitchFamily="34" charset="0"/>
                <a:cs typeface="Arial" panose="020B0604020202020204" pitchFamily="34" charset="0"/>
              </a:rPr>
              <a:t>QUÍMICA </a:t>
            </a:r>
            <a:r>
              <a:rPr lang="pt-BR" b="1" dirty="0" smtClean="0">
                <a:latin typeface="Arial" panose="020B0604020202020204" pitchFamily="34" charset="0"/>
                <a:cs typeface="Arial" panose="020B0604020202020204" pitchFamily="34" charset="0"/>
              </a:rPr>
              <a:t>ORGÂNICA</a:t>
            </a:r>
            <a:endParaRPr lang="pt-BR" dirty="0"/>
          </a:p>
        </p:txBody>
      </p:sp>
      <p:sp>
        <p:nvSpPr>
          <p:cNvPr id="3" name="Espaço Reservado para Conteúdo 2"/>
          <p:cNvSpPr>
            <a:spLocks noGrp="1"/>
          </p:cNvSpPr>
          <p:nvPr>
            <p:ph idx="1"/>
          </p:nvPr>
        </p:nvSpPr>
        <p:spPr/>
        <p:txBody>
          <a:bodyPr/>
          <a:lstStyle/>
          <a:p>
            <a:pPr algn="ctr"/>
            <a:endParaRPr lang="pt-BR" sz="4000" b="1" dirty="0" smtClean="0">
              <a:solidFill>
                <a:srgbClr val="FF0000"/>
              </a:solidFill>
              <a:latin typeface="Arial" panose="020B0604020202020204" pitchFamily="34" charset="0"/>
              <a:cs typeface="Arial" panose="020B0604020202020204" pitchFamily="34" charset="0"/>
            </a:endParaRPr>
          </a:p>
          <a:p>
            <a:pPr algn="ctr"/>
            <a:r>
              <a:rPr lang="pt-BR" sz="4000" b="1" dirty="0" smtClean="0">
                <a:solidFill>
                  <a:srgbClr val="FF0000"/>
                </a:solidFill>
                <a:latin typeface="Arial" panose="020B0604020202020204" pitchFamily="34" charset="0"/>
                <a:cs typeface="Arial" panose="020B0604020202020204" pitchFamily="34" charset="0"/>
              </a:rPr>
              <a:t>ELEMENTOS ORGANÓGENOS</a:t>
            </a:r>
          </a:p>
          <a:p>
            <a:pPr algn="ctr"/>
            <a:r>
              <a:rPr lang="pt-BR" sz="4000" b="1" dirty="0" smtClean="0">
                <a:solidFill>
                  <a:srgbClr val="FF0000"/>
                </a:solidFill>
                <a:latin typeface="Arial" panose="020B0604020202020204" pitchFamily="34" charset="0"/>
                <a:cs typeface="Arial" panose="020B0604020202020204" pitchFamily="34" charset="0"/>
              </a:rPr>
              <a:t>FUNÇÕES ORGÂNICAS </a:t>
            </a:r>
          </a:p>
          <a:p>
            <a:pPr algn="ctr"/>
            <a:r>
              <a:rPr lang="pt-BR" sz="4000" b="1" dirty="0" smtClean="0">
                <a:solidFill>
                  <a:srgbClr val="FF0000"/>
                </a:solidFill>
                <a:latin typeface="Arial" panose="020B0604020202020204" pitchFamily="34" charset="0"/>
                <a:cs typeface="Arial" panose="020B0604020202020204" pitchFamily="34" charset="0"/>
              </a:rPr>
              <a:t>NOMENCLATURA</a:t>
            </a:r>
          </a:p>
          <a:p>
            <a:pPr algn="ct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24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solidFill>
                  <a:srgbClr val="FF0000"/>
                </a:solidFill>
                <a:latin typeface="Arial" panose="020B0604020202020204" pitchFamily="34" charset="0"/>
                <a:cs typeface="Arial" panose="020B0604020202020204" pitchFamily="34" charset="0"/>
              </a:rPr>
              <a:t/>
            </a:r>
            <a:br>
              <a:rPr lang="pt-BR" b="1" dirty="0" smtClean="0">
                <a:solidFill>
                  <a:srgbClr val="FF0000"/>
                </a:solidFill>
                <a:latin typeface="Arial" panose="020B0604020202020204" pitchFamily="34" charset="0"/>
                <a:cs typeface="Arial" panose="020B0604020202020204" pitchFamily="34" charset="0"/>
              </a:rPr>
            </a:br>
            <a:r>
              <a:rPr lang="pt-BR" b="1" dirty="0" smtClean="0">
                <a:solidFill>
                  <a:srgbClr val="FF0000"/>
                </a:solidFill>
                <a:latin typeface="Arial" panose="020B0604020202020204" pitchFamily="34" charset="0"/>
                <a:cs typeface="Arial" panose="020B0604020202020204" pitchFamily="34" charset="0"/>
              </a:rPr>
              <a:t>ELEMENTOS </a:t>
            </a:r>
            <a:r>
              <a:rPr lang="pt-BR" b="1" dirty="0">
                <a:solidFill>
                  <a:srgbClr val="FF0000"/>
                </a:solidFill>
                <a:latin typeface="Arial" panose="020B0604020202020204" pitchFamily="34" charset="0"/>
                <a:cs typeface="Arial" panose="020B0604020202020204" pitchFamily="34" charset="0"/>
              </a:rPr>
              <a:t>ORGANÓGENOS</a:t>
            </a:r>
            <a:br>
              <a:rPr lang="pt-BR" b="1" dirty="0">
                <a:solidFill>
                  <a:srgbClr val="FF0000"/>
                </a:solidFill>
                <a:latin typeface="Arial" panose="020B0604020202020204" pitchFamily="34" charset="0"/>
                <a:cs typeface="Arial" panose="020B0604020202020204" pitchFamily="34" charset="0"/>
              </a:rPr>
            </a:br>
            <a:endParaRPr lang="pt-BR" dirty="0"/>
          </a:p>
        </p:txBody>
      </p:sp>
      <p:sp>
        <p:nvSpPr>
          <p:cNvPr id="3" name="Espaço Reservado para Conteúdo 2"/>
          <p:cNvSpPr>
            <a:spLocks noGrp="1"/>
          </p:cNvSpPr>
          <p:nvPr>
            <p:ph idx="1"/>
          </p:nvPr>
        </p:nvSpPr>
        <p:spPr/>
        <p:txBody>
          <a:bodyPr>
            <a:normAutofit/>
          </a:bodyPr>
          <a:lstStyle/>
          <a:p>
            <a:pPr marL="0" indent="0" algn="ctr">
              <a:buNone/>
            </a:pPr>
            <a:endParaRPr lang="pt-BR" sz="6000" b="1" dirty="0" smtClean="0">
              <a:solidFill>
                <a:srgbClr val="FF0000"/>
              </a:solidFill>
              <a:latin typeface="Arial" panose="020B0604020202020204" pitchFamily="34" charset="0"/>
              <a:cs typeface="Arial" panose="020B0604020202020204" pitchFamily="34" charset="0"/>
            </a:endParaRPr>
          </a:p>
          <a:p>
            <a:pPr marL="0" indent="0" algn="ctr">
              <a:buNone/>
            </a:pPr>
            <a:r>
              <a:rPr lang="pt-BR" sz="6000" b="1" dirty="0" smtClean="0">
                <a:solidFill>
                  <a:srgbClr val="FF0000"/>
                </a:solidFill>
                <a:latin typeface="Arial" panose="020B0604020202020204" pitchFamily="34" charset="0"/>
                <a:cs typeface="Arial" panose="020B0604020202020204" pitchFamily="34" charset="0"/>
              </a:rPr>
              <a:t>CHON</a:t>
            </a:r>
          </a:p>
          <a:p>
            <a:pPr marL="0" indent="0" algn="ctr">
              <a:buNone/>
            </a:pPr>
            <a:r>
              <a:rPr lang="pt-BR" sz="6000" b="1" dirty="0" smtClean="0">
                <a:solidFill>
                  <a:srgbClr val="FF0000"/>
                </a:solidFill>
                <a:latin typeface="Arial" panose="020B0604020202020204" pitchFamily="34" charset="0"/>
                <a:cs typeface="Arial" panose="020B0604020202020204" pitchFamily="34" charset="0"/>
              </a:rPr>
              <a:t>NHOC</a:t>
            </a:r>
          </a:p>
          <a:p>
            <a:pPr marL="0" indent="0" algn="ctr">
              <a:buNone/>
            </a:pPr>
            <a:endParaRPr lang="pt-BR" sz="6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8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a:solidFill>
                  <a:srgbClr val="FF0000"/>
                </a:solidFill>
                <a:latin typeface="Arial" panose="020B0604020202020204" pitchFamily="34" charset="0"/>
                <a:cs typeface="Arial" panose="020B0604020202020204" pitchFamily="34" charset="0"/>
              </a:rPr>
              <a:t>ELEMENTOS </a:t>
            </a:r>
            <a:r>
              <a:rPr lang="pt-BR" sz="3200" b="1" dirty="0" smtClean="0">
                <a:solidFill>
                  <a:srgbClr val="FF0000"/>
                </a:solidFill>
                <a:latin typeface="Arial" panose="020B0604020202020204" pitchFamily="34" charset="0"/>
                <a:cs typeface="Arial" panose="020B0604020202020204" pitchFamily="34" charset="0"/>
              </a:rPr>
              <a:t>ORGANÓGENOS: CHON / NHOC</a:t>
            </a:r>
            <a:endParaRPr lang="pt-BR" sz="3200" dirty="0"/>
          </a:p>
        </p:txBody>
      </p:sp>
      <p:pic>
        <p:nvPicPr>
          <p:cNvPr id="10242" name="Picture 2" descr="Resultado de imagem para elementos organÃ³gen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152" y="1825624"/>
            <a:ext cx="8407021"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7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sz="half" idx="2"/>
          </p:nvPr>
        </p:nvSpPr>
        <p:spPr>
          <a:xfrm>
            <a:off x="6172200" y="586852"/>
            <a:ext cx="5181600" cy="5977719"/>
          </a:xfrm>
        </p:spPr>
        <p:txBody>
          <a:bodyPr>
            <a:normAutofit/>
          </a:bodyPr>
          <a:lstStyle/>
          <a:p>
            <a:pPr marL="0" indent="0">
              <a:buNone/>
            </a:pPr>
            <a:r>
              <a:rPr lang="en-US" dirty="0"/>
              <a:t>CH</a:t>
            </a:r>
            <a:r>
              <a:rPr lang="en-US" baseline="-25000" dirty="0"/>
              <a:t>2</a:t>
            </a:r>
            <a:r>
              <a:rPr lang="en-US" dirty="0"/>
              <a:t>=CH</a:t>
            </a:r>
            <a:r>
              <a:rPr lang="en-US" baseline="-25000" dirty="0"/>
              <a:t>2</a:t>
            </a:r>
            <a:r>
              <a:rPr lang="en-US" dirty="0"/>
              <a:t> </a:t>
            </a:r>
            <a:endParaRPr lang="en-US" dirty="0" smtClean="0"/>
          </a:p>
          <a:p>
            <a:pPr marL="0" indent="0">
              <a:buNone/>
            </a:pPr>
            <a:r>
              <a:rPr lang="en-US" b="1" dirty="0" smtClean="0"/>
              <a:t>ET</a:t>
            </a:r>
            <a:r>
              <a:rPr lang="en-US" b="1" dirty="0" smtClean="0">
                <a:solidFill>
                  <a:srgbClr val="FF0000"/>
                </a:solidFill>
              </a:rPr>
              <a:t>EN</a:t>
            </a:r>
            <a:r>
              <a:rPr lang="en-US" b="1" dirty="0" smtClean="0"/>
              <a:t>O</a:t>
            </a:r>
            <a:endParaRPr lang="pt-BR" dirty="0"/>
          </a:p>
          <a:p>
            <a:pPr marL="0" indent="0">
              <a:buNone/>
            </a:pPr>
            <a:r>
              <a:rPr lang="pt-BR" dirty="0" smtClean="0"/>
              <a:t>CH</a:t>
            </a:r>
            <a:r>
              <a:rPr lang="pt-BR" baseline="-25000" dirty="0" smtClean="0"/>
              <a:t>3</a:t>
            </a:r>
            <a:r>
              <a:rPr lang="pt-BR" dirty="0" smtClean="0"/>
              <a:t>-CH</a:t>
            </a:r>
            <a:r>
              <a:rPr lang="pt-BR" baseline="-25000" dirty="0" smtClean="0"/>
              <a:t>2</a:t>
            </a:r>
            <a:r>
              <a:rPr lang="pt-BR" dirty="0" smtClean="0"/>
              <a:t>-CH</a:t>
            </a:r>
            <a:r>
              <a:rPr lang="pt-BR" baseline="-25000" dirty="0" smtClean="0"/>
              <a:t>2</a:t>
            </a:r>
            <a:r>
              <a:rPr lang="pt-BR" dirty="0" smtClean="0"/>
              <a:t>-CH</a:t>
            </a:r>
            <a:r>
              <a:rPr lang="pt-BR" baseline="-25000" dirty="0" smtClean="0"/>
              <a:t>3 </a:t>
            </a:r>
          </a:p>
          <a:p>
            <a:pPr marL="0" indent="0">
              <a:buNone/>
            </a:pPr>
            <a:r>
              <a:rPr lang="pt-BR" b="1" dirty="0" smtClean="0"/>
              <a:t>BUT</a:t>
            </a:r>
            <a:r>
              <a:rPr lang="pt-BR" b="1" dirty="0" smtClean="0">
                <a:solidFill>
                  <a:srgbClr val="FF0000"/>
                </a:solidFill>
              </a:rPr>
              <a:t>AN</a:t>
            </a:r>
            <a:r>
              <a:rPr lang="pt-BR" b="1" dirty="0" smtClean="0"/>
              <a:t>O</a:t>
            </a:r>
            <a:endParaRPr lang="pt-BR" dirty="0"/>
          </a:p>
          <a:p>
            <a:pPr marL="0" indent="0">
              <a:buNone/>
            </a:pPr>
            <a:r>
              <a:rPr lang="pt-BR" dirty="0"/>
              <a:t>CH</a:t>
            </a:r>
            <a:r>
              <a:rPr lang="pt-BR" baseline="-25000" dirty="0"/>
              <a:t>3</a:t>
            </a:r>
            <a:r>
              <a:rPr lang="pt-BR" dirty="0"/>
              <a:t>-CH</a:t>
            </a:r>
            <a:r>
              <a:rPr lang="pt-BR" baseline="-25000" dirty="0"/>
              <a:t>2</a:t>
            </a:r>
            <a:r>
              <a:rPr lang="pt-BR" dirty="0"/>
              <a:t>-OH   </a:t>
            </a:r>
            <a:endParaRPr lang="pt-BR" dirty="0" smtClean="0"/>
          </a:p>
          <a:p>
            <a:pPr marL="0" indent="0">
              <a:buNone/>
            </a:pPr>
            <a:r>
              <a:rPr lang="pt-BR" b="1" dirty="0" smtClean="0"/>
              <a:t>ET</a:t>
            </a:r>
            <a:r>
              <a:rPr lang="pt-BR" b="1" dirty="0" smtClean="0">
                <a:solidFill>
                  <a:srgbClr val="FF0000"/>
                </a:solidFill>
              </a:rPr>
              <a:t>AN</a:t>
            </a:r>
            <a:r>
              <a:rPr lang="pt-BR" b="1" dirty="0" smtClean="0"/>
              <a:t>OL</a:t>
            </a:r>
            <a:endParaRPr lang="pt-BR" dirty="0"/>
          </a:p>
          <a:p>
            <a:pPr marL="0" indent="0">
              <a:buNone/>
            </a:pPr>
            <a:r>
              <a:rPr lang="en-US" dirty="0"/>
              <a:t>CH</a:t>
            </a:r>
            <a:r>
              <a:rPr lang="en-US" baseline="-25000" dirty="0"/>
              <a:t>3</a:t>
            </a:r>
            <a:r>
              <a:rPr lang="en-US" dirty="0"/>
              <a:t>-CO-CH</a:t>
            </a:r>
            <a:r>
              <a:rPr lang="en-US" baseline="-25000" dirty="0"/>
              <a:t>3 </a:t>
            </a:r>
            <a:endParaRPr lang="en-US" baseline="-25000" dirty="0" smtClean="0"/>
          </a:p>
          <a:p>
            <a:pPr marL="0" indent="0">
              <a:buNone/>
            </a:pPr>
            <a:r>
              <a:rPr lang="en-US" b="1" dirty="0" smtClean="0"/>
              <a:t>PROP</a:t>
            </a:r>
            <a:r>
              <a:rPr lang="en-US" b="1" dirty="0" smtClean="0">
                <a:solidFill>
                  <a:srgbClr val="FF0000"/>
                </a:solidFill>
              </a:rPr>
              <a:t>AN</a:t>
            </a:r>
            <a:r>
              <a:rPr lang="en-US" b="1" dirty="0" smtClean="0"/>
              <a:t>ONA</a:t>
            </a:r>
            <a:endParaRPr lang="pt-BR" dirty="0"/>
          </a:p>
          <a:p>
            <a:pPr marL="0" indent="0">
              <a:buNone/>
            </a:pPr>
            <a:r>
              <a:rPr lang="en-US" dirty="0"/>
              <a:t>CH</a:t>
            </a:r>
            <a:r>
              <a:rPr lang="en-US" baseline="-25000" dirty="0"/>
              <a:t>3</a:t>
            </a:r>
            <a:r>
              <a:rPr lang="en-US" dirty="0"/>
              <a:t>-CO- CH</a:t>
            </a:r>
            <a:r>
              <a:rPr lang="en-US" baseline="-25000" dirty="0"/>
              <a:t>2</a:t>
            </a:r>
            <a:r>
              <a:rPr lang="en-US" dirty="0"/>
              <a:t>-CH</a:t>
            </a:r>
            <a:r>
              <a:rPr lang="en-US" baseline="-25000" dirty="0"/>
              <a:t>2</a:t>
            </a:r>
            <a:r>
              <a:rPr lang="en-US" dirty="0"/>
              <a:t>-CH</a:t>
            </a:r>
            <a:r>
              <a:rPr lang="en-US" baseline="-25000" dirty="0"/>
              <a:t>3 </a:t>
            </a:r>
            <a:endParaRPr lang="en-US" baseline="-25000" dirty="0" smtClean="0"/>
          </a:p>
          <a:p>
            <a:pPr marL="0" indent="0">
              <a:buNone/>
            </a:pPr>
            <a:r>
              <a:rPr lang="en-US" b="1" dirty="0" smtClean="0"/>
              <a:t>PENT</a:t>
            </a:r>
            <a:r>
              <a:rPr lang="en-US" b="1" dirty="0" smtClean="0">
                <a:solidFill>
                  <a:srgbClr val="FF0000"/>
                </a:solidFill>
              </a:rPr>
              <a:t>AN</a:t>
            </a:r>
            <a:r>
              <a:rPr lang="en-US" b="1" dirty="0" smtClean="0"/>
              <a:t>ONA</a:t>
            </a:r>
            <a:r>
              <a:rPr lang="en-US" b="1" dirty="0" smtClean="0">
                <a:solidFill>
                  <a:srgbClr val="FF0000"/>
                </a:solidFill>
              </a:rPr>
              <a:t>-2</a:t>
            </a:r>
            <a:endParaRPr lang="pt-BR" dirty="0">
              <a:solidFill>
                <a:srgbClr val="FF0000"/>
              </a:solidFill>
            </a:endParaRPr>
          </a:p>
          <a:p>
            <a:pPr marL="0" indent="0">
              <a:buNone/>
            </a:pPr>
            <a:r>
              <a:rPr lang="en-US" dirty="0"/>
              <a:t>CH</a:t>
            </a:r>
            <a:r>
              <a:rPr lang="en-US" baseline="-25000" dirty="0"/>
              <a:t>3</a:t>
            </a:r>
            <a:r>
              <a:rPr lang="en-US" dirty="0"/>
              <a:t>-CH</a:t>
            </a:r>
            <a:r>
              <a:rPr lang="en-US" baseline="-25000" dirty="0"/>
              <a:t>2</a:t>
            </a:r>
            <a:r>
              <a:rPr lang="en-US" dirty="0"/>
              <a:t>-CH</a:t>
            </a:r>
            <a:r>
              <a:rPr lang="en-US" baseline="-25000" dirty="0"/>
              <a:t>2</a:t>
            </a:r>
            <a:r>
              <a:rPr lang="en-US" dirty="0"/>
              <a:t>-CH</a:t>
            </a:r>
            <a:r>
              <a:rPr lang="en-US" baseline="-25000" dirty="0"/>
              <a:t>2</a:t>
            </a:r>
            <a:r>
              <a:rPr lang="en-US" dirty="0"/>
              <a:t>-CH</a:t>
            </a:r>
            <a:r>
              <a:rPr lang="en-US" baseline="-25000" dirty="0"/>
              <a:t>2</a:t>
            </a:r>
            <a:r>
              <a:rPr lang="en-US" dirty="0"/>
              <a:t>-CHO</a:t>
            </a:r>
            <a:r>
              <a:rPr lang="en-US" baseline="-25000" dirty="0"/>
              <a:t> </a:t>
            </a:r>
            <a:r>
              <a:rPr lang="en-US" b="1" dirty="0"/>
              <a:t>HEX</a:t>
            </a:r>
            <a:r>
              <a:rPr lang="en-US" b="1" dirty="0">
                <a:solidFill>
                  <a:srgbClr val="FF0000"/>
                </a:solidFill>
              </a:rPr>
              <a:t>AN</a:t>
            </a:r>
            <a:r>
              <a:rPr lang="en-US" b="1" dirty="0"/>
              <a:t>AL</a:t>
            </a:r>
            <a:endParaRPr lang="pt-BR" dirty="0"/>
          </a:p>
          <a:p>
            <a:pPr marL="0" indent="0">
              <a:buNone/>
            </a:pPr>
            <a:endParaRPr lang="pt-BR" dirty="0"/>
          </a:p>
        </p:txBody>
      </p:sp>
      <p:pic>
        <p:nvPicPr>
          <p:cNvPr id="15362" name="Picture 2" descr="Resultado de imagem para regra nomenclatura organico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9307" y="586853"/>
            <a:ext cx="5522749" cy="597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67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49526"/>
          </a:xfrm>
        </p:spPr>
        <p:txBody>
          <a:bodyPr/>
          <a:lstStyle/>
          <a:p>
            <a:pPr algn="ctr"/>
            <a:r>
              <a:rPr lang="pt-BR" b="1" dirty="0">
                <a:solidFill>
                  <a:srgbClr val="FF0000"/>
                </a:solidFill>
                <a:latin typeface="Arial" panose="020B0604020202020204" pitchFamily="34" charset="0"/>
                <a:cs typeface="Arial" panose="020B0604020202020204" pitchFamily="34" charset="0"/>
              </a:rPr>
              <a:t>FUNÇÕES ORGÂNICAS </a:t>
            </a:r>
            <a:endParaRPr lang="pt-BR" dirty="0"/>
          </a:p>
        </p:txBody>
      </p:sp>
      <p:pic>
        <p:nvPicPr>
          <p:cNvPr id="13314" name="Picture 2" descr="Resultado de imagem para resumo das funÃ§Ãµes organicas oxigenada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7606" y="1214652"/>
            <a:ext cx="9376012" cy="564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05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77422"/>
            <a:ext cx="12192000" cy="6680578"/>
          </a:xfrm>
        </p:spPr>
        <p:txBody>
          <a:bodyPr>
            <a:normAutofit lnSpcReduction="10000"/>
          </a:bodyPr>
          <a:lstStyle/>
          <a:p>
            <a:pPr marL="0" indent="0" algn="ctr">
              <a:buNone/>
            </a:pPr>
            <a:r>
              <a:rPr lang="pt-BR" b="1" dirty="0"/>
              <a:t>Questão 96 – Enem 2017 </a:t>
            </a:r>
            <a:endParaRPr lang="pt-BR" b="1" dirty="0" smtClean="0"/>
          </a:p>
          <a:p>
            <a:pPr marL="0" indent="0" algn="just">
              <a:buNone/>
            </a:pPr>
            <a:r>
              <a:rPr lang="pt-BR" sz="2000" b="1" dirty="0" smtClean="0">
                <a:latin typeface="Arial" panose="020B0604020202020204" pitchFamily="34" charset="0"/>
                <a:cs typeface="Arial" panose="020B0604020202020204" pitchFamily="34" charset="0"/>
              </a:rPr>
              <a:t>O </a:t>
            </a:r>
            <a:r>
              <a:rPr lang="pt-BR" sz="2000" b="1" dirty="0">
                <a:latin typeface="Arial" panose="020B0604020202020204" pitchFamily="34" charset="0"/>
                <a:cs typeface="Arial" panose="020B0604020202020204" pitchFamily="34" charset="0"/>
              </a:rPr>
              <a:t>biodiesel é um biocombustível obtido a partir de fontes renováveis, que surgiu como alternativa ao uso do diesel de petróleo para motores de combustão interna. Ele pode ser obtido pela reação entre triglicerídeos, presentes em óleos vegetais e gorduras animais, entre outros, e álcoois de baixa massa molar, como o metanol ou etanol, na presença de um catalisador, de acordo com a equação química</a:t>
            </a:r>
            <a:r>
              <a:rPr lang="pt-BR" sz="2000" b="1" dirty="0" smtClean="0">
                <a:latin typeface="Arial" panose="020B0604020202020204" pitchFamily="34" charset="0"/>
                <a:cs typeface="Arial" panose="020B0604020202020204" pitchFamily="34" charset="0"/>
              </a:rPr>
              <a:t>:</a:t>
            </a:r>
          </a:p>
          <a:p>
            <a:pPr marL="0" indent="0" algn="just">
              <a:buNone/>
            </a:pPr>
            <a:endParaRPr lang="pt-BR" sz="2000" b="1" dirty="0">
              <a:latin typeface="Arial" panose="020B0604020202020204" pitchFamily="34" charset="0"/>
              <a:cs typeface="Arial" panose="020B0604020202020204" pitchFamily="34" charset="0"/>
            </a:endParaRPr>
          </a:p>
          <a:p>
            <a:pPr marL="0" indent="0" algn="just">
              <a:buNone/>
            </a:pPr>
            <a:endParaRPr lang="pt-BR" sz="2000" b="1" dirty="0" smtClean="0">
              <a:latin typeface="Arial" panose="020B0604020202020204" pitchFamily="34" charset="0"/>
              <a:cs typeface="Arial" panose="020B0604020202020204" pitchFamily="34" charset="0"/>
            </a:endParaRPr>
          </a:p>
          <a:p>
            <a:pPr marL="0" indent="0" algn="just">
              <a:buNone/>
            </a:pPr>
            <a:endParaRPr lang="pt-BR" sz="2000" b="1" dirty="0">
              <a:latin typeface="Arial" panose="020B0604020202020204" pitchFamily="34" charset="0"/>
              <a:cs typeface="Arial" panose="020B0604020202020204" pitchFamily="34" charset="0"/>
            </a:endParaRPr>
          </a:p>
          <a:p>
            <a:pPr marL="0" indent="0" algn="just">
              <a:buNone/>
            </a:pPr>
            <a:endParaRPr lang="pt-BR" sz="2000" b="1" dirty="0" smtClean="0">
              <a:latin typeface="Arial" panose="020B0604020202020204" pitchFamily="34" charset="0"/>
              <a:cs typeface="Arial" panose="020B0604020202020204" pitchFamily="34" charset="0"/>
            </a:endParaRPr>
          </a:p>
          <a:p>
            <a:pPr marL="0" indent="0" algn="just">
              <a:buNone/>
            </a:pPr>
            <a:endParaRPr lang="pt-BR" sz="2000" b="1" dirty="0">
              <a:latin typeface="Arial" panose="020B0604020202020204" pitchFamily="34" charset="0"/>
              <a:cs typeface="Arial" panose="020B0604020202020204" pitchFamily="34" charset="0"/>
            </a:endParaRPr>
          </a:p>
          <a:p>
            <a:pPr marL="0" indent="0" algn="just">
              <a:buNone/>
            </a:pPr>
            <a:endParaRPr lang="pt-BR" sz="2000" b="1" dirty="0" smtClean="0">
              <a:latin typeface="Arial" panose="020B0604020202020204" pitchFamily="34" charset="0"/>
              <a:cs typeface="Arial" panose="020B0604020202020204" pitchFamily="34" charset="0"/>
            </a:endParaRPr>
          </a:p>
          <a:p>
            <a:pPr marL="0" indent="0">
              <a:buNone/>
            </a:pPr>
            <a:r>
              <a:rPr lang="pt-BR" sz="2000" b="1" dirty="0"/>
              <a:t>A função química presente no produto que representa o biodiesel </a:t>
            </a:r>
            <a:r>
              <a:rPr lang="pt-BR" sz="2000" b="1" dirty="0" smtClean="0"/>
              <a:t>é:</a:t>
            </a:r>
            <a:endParaRPr lang="pt-BR" sz="2000" dirty="0"/>
          </a:p>
          <a:p>
            <a:pPr marL="0" indent="0">
              <a:buNone/>
            </a:pPr>
            <a:r>
              <a:rPr lang="pt-BR" sz="2000" b="1" dirty="0"/>
              <a:t>a) éter.</a:t>
            </a:r>
            <a:endParaRPr lang="pt-BR" sz="2000" dirty="0"/>
          </a:p>
          <a:p>
            <a:pPr marL="0" indent="0">
              <a:buNone/>
            </a:pPr>
            <a:r>
              <a:rPr lang="pt-BR" sz="2000" b="1" dirty="0"/>
              <a:t>b) éster.</a:t>
            </a:r>
            <a:endParaRPr lang="pt-BR" sz="2000" dirty="0"/>
          </a:p>
          <a:p>
            <a:pPr marL="0" indent="0">
              <a:buNone/>
            </a:pPr>
            <a:r>
              <a:rPr lang="pt-BR" sz="2000" b="1" dirty="0"/>
              <a:t>c) álcool.</a:t>
            </a:r>
            <a:endParaRPr lang="pt-BR" sz="2000" dirty="0"/>
          </a:p>
          <a:p>
            <a:pPr marL="0" indent="0">
              <a:buNone/>
            </a:pPr>
            <a:r>
              <a:rPr lang="pt-BR" sz="2000" b="1" dirty="0"/>
              <a:t>d) cetona.</a:t>
            </a:r>
            <a:endParaRPr lang="pt-BR" sz="2000" dirty="0"/>
          </a:p>
          <a:p>
            <a:pPr marL="0" indent="0">
              <a:buNone/>
            </a:pPr>
            <a:r>
              <a:rPr lang="pt-BR" sz="2000" b="1" dirty="0"/>
              <a:t>e) ácido </a:t>
            </a:r>
            <a:r>
              <a:rPr lang="pt-BR" sz="2000" b="1" dirty="0" smtClean="0"/>
              <a:t>carboxílico</a:t>
            </a:r>
          </a:p>
          <a:p>
            <a:pPr marL="0" indent="0" algn="ctr">
              <a:buNone/>
            </a:pPr>
            <a:r>
              <a:rPr lang="pt-BR" sz="2400" b="1" dirty="0" smtClean="0">
                <a:solidFill>
                  <a:srgbClr val="FF0000"/>
                </a:solidFill>
              </a:rPr>
              <a:t>RESPOSTA – LETRA B</a:t>
            </a:r>
            <a:endParaRPr lang="pt-BR" sz="2400" dirty="0" smtClean="0">
              <a:solidFill>
                <a:srgbClr val="FF0000"/>
              </a:solidFill>
            </a:endParaRPr>
          </a:p>
          <a:p>
            <a:pPr marL="0" indent="0">
              <a:buNone/>
            </a:pPr>
            <a:endParaRPr lang="pt-BR" sz="2000" dirty="0"/>
          </a:p>
          <a:p>
            <a:pPr marL="0" indent="0" algn="just">
              <a:buNone/>
            </a:pPr>
            <a:endParaRPr lang="pt-BR" sz="2000" dirty="0" smtClean="0">
              <a:latin typeface="Arial" panose="020B0604020202020204" pitchFamily="34" charset="0"/>
              <a:cs typeface="Arial" panose="020B0604020202020204" pitchFamily="34" charset="0"/>
            </a:endParaRPr>
          </a:p>
          <a:p>
            <a:pPr marL="0" indent="0">
              <a:buNone/>
            </a:pPr>
            <a:endParaRPr lang="pt-BR" dirty="0"/>
          </a:p>
        </p:txBody>
      </p:sp>
      <p:pic>
        <p:nvPicPr>
          <p:cNvPr id="7" name="Imagem 6" descr="https://d2q576s0wzfxtl.cloudfront.net/2017/11/08151544/Capturar-13.jpg"/>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979779"/>
            <a:ext cx="5353050" cy="1943100"/>
          </a:xfrm>
          <a:prstGeom prst="rect">
            <a:avLst/>
          </a:prstGeom>
          <a:noFill/>
          <a:ln>
            <a:noFill/>
          </a:ln>
        </p:spPr>
      </p:pic>
    </p:spTree>
    <p:extLst>
      <p:ext uri="{BB962C8B-B14F-4D97-AF65-F5344CB8AC3E}">
        <p14:creationId xmlns:p14="http://schemas.microsoft.com/office/powerpoint/2010/main" val="31958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latin typeface="Arial" panose="020B0604020202020204" pitchFamily="34" charset="0"/>
                <a:cs typeface="Arial" panose="020B0604020202020204" pitchFamily="34" charset="0"/>
              </a:rPr>
              <a:t/>
            </a:r>
            <a:br>
              <a:rPr lang="pt-BR" b="1" dirty="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FÍSICO-QUÍMICA</a:t>
            </a:r>
            <a:r>
              <a:rPr lang="pt-BR" b="1" dirty="0">
                <a:latin typeface="Arial" panose="020B0604020202020204" pitchFamily="34" charset="0"/>
                <a:cs typeface="Arial" panose="020B0604020202020204" pitchFamily="34" charset="0"/>
              </a:rPr>
              <a:t/>
            </a:r>
            <a:br>
              <a:rPr lang="pt-BR" b="1" dirty="0">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pPr algn="ctr"/>
            <a:endParaRPr lang="pt-BR" sz="4800" b="1" dirty="0" smtClean="0">
              <a:solidFill>
                <a:srgbClr val="FF0000"/>
              </a:solidFill>
              <a:latin typeface="Arial" panose="020B0604020202020204" pitchFamily="34" charset="0"/>
              <a:cs typeface="Arial" panose="020B0604020202020204" pitchFamily="34" charset="0"/>
            </a:endParaRPr>
          </a:p>
          <a:p>
            <a:pPr algn="ctr"/>
            <a:r>
              <a:rPr lang="pt-BR" sz="4800" b="1" dirty="0" smtClean="0">
                <a:solidFill>
                  <a:srgbClr val="FF0000"/>
                </a:solidFill>
                <a:latin typeface="Arial" panose="020B0604020202020204" pitchFamily="34" charset="0"/>
                <a:cs typeface="Arial" panose="020B0604020202020204" pitchFamily="34" charset="0"/>
              </a:rPr>
              <a:t>ELETROQUÍMICA</a:t>
            </a:r>
          </a:p>
          <a:p>
            <a:pPr algn="ctr"/>
            <a:r>
              <a:rPr lang="pt-BR" sz="4800" b="1" dirty="0" smtClean="0">
                <a:solidFill>
                  <a:srgbClr val="FF0000"/>
                </a:solidFill>
                <a:latin typeface="Arial" panose="020B0604020202020204" pitchFamily="34" charset="0"/>
                <a:cs typeface="Arial" panose="020B0604020202020204" pitchFamily="34" charset="0"/>
              </a:rPr>
              <a:t>PROPRIEDADES </a:t>
            </a:r>
            <a:r>
              <a:rPr lang="pt-BR" sz="4800" b="1" dirty="0">
                <a:solidFill>
                  <a:srgbClr val="FF0000"/>
                </a:solidFill>
                <a:latin typeface="Arial" panose="020B0604020202020204" pitchFamily="34" charset="0"/>
                <a:cs typeface="Arial" panose="020B0604020202020204" pitchFamily="34" charset="0"/>
              </a:rPr>
              <a:t>COLIGATIVAS</a:t>
            </a:r>
          </a:p>
          <a:p>
            <a:pPr algn="ctr"/>
            <a:endParaRPr lang="pt-BR" sz="48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551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FF0000"/>
                </a:solidFill>
                <a:latin typeface="Arial" panose="020B0604020202020204" pitchFamily="34" charset="0"/>
                <a:cs typeface="Arial" panose="020B0604020202020204" pitchFamily="34" charset="0"/>
              </a:rPr>
              <a:t>ELETROQUÍMICA</a:t>
            </a:r>
            <a:endParaRPr lang="pt-BR" dirty="0"/>
          </a:p>
        </p:txBody>
      </p:sp>
      <p:pic>
        <p:nvPicPr>
          <p:cNvPr id="18434" name="Picture 2" descr="Imagem relacionad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33516" y="1787857"/>
            <a:ext cx="8175009" cy="449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96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FF0000"/>
                </a:solidFill>
                <a:latin typeface="Arial" panose="020B0604020202020204" pitchFamily="34" charset="0"/>
                <a:cs typeface="Arial" panose="020B0604020202020204" pitchFamily="34" charset="0"/>
              </a:rPr>
              <a:t>PROPRIEDADES </a:t>
            </a:r>
            <a:r>
              <a:rPr lang="pt-BR" b="1" dirty="0" smtClean="0">
                <a:solidFill>
                  <a:srgbClr val="FF0000"/>
                </a:solidFill>
                <a:latin typeface="Arial" panose="020B0604020202020204" pitchFamily="34" charset="0"/>
                <a:cs typeface="Arial" panose="020B0604020202020204" pitchFamily="34" charset="0"/>
              </a:rPr>
              <a:t>COLIGATIVAS</a:t>
            </a:r>
            <a:endParaRPr lang="pt-BR" dirty="0"/>
          </a:p>
        </p:txBody>
      </p:sp>
      <p:pic>
        <p:nvPicPr>
          <p:cNvPr id="19458" name="Picture 2" descr="Resultado de imagem para propriedades coligativ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0812" y="1310184"/>
            <a:ext cx="8120417" cy="541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95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FF0000"/>
                </a:solidFill>
                <a:latin typeface="Arial" panose="020B0604020202020204" pitchFamily="34" charset="0"/>
                <a:cs typeface="Arial" panose="020B0604020202020204" pitchFamily="34" charset="0"/>
              </a:rPr>
              <a:t>PRESSÃO OSMÓTICA</a:t>
            </a:r>
            <a:endParaRPr lang="pt-BR" b="1" dirty="0">
              <a:solidFill>
                <a:srgbClr val="FF0000"/>
              </a:solidFill>
              <a:latin typeface="Arial" panose="020B0604020202020204" pitchFamily="34" charset="0"/>
              <a:cs typeface="Arial" panose="020B0604020202020204" pitchFamily="34" charset="0"/>
            </a:endParaRPr>
          </a:p>
        </p:txBody>
      </p:sp>
      <p:pic>
        <p:nvPicPr>
          <p:cNvPr id="4" name="Espaço Reservado para Conteúdo 3" descr="Resolução da Prova de Química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2758" y="2129051"/>
            <a:ext cx="6291618" cy="3575713"/>
          </a:xfrm>
          <a:prstGeom prst="rect">
            <a:avLst/>
          </a:prstGeom>
          <a:noFill/>
          <a:ln>
            <a:noFill/>
          </a:ln>
        </p:spPr>
      </p:pic>
    </p:spTree>
    <p:extLst>
      <p:ext uri="{BB962C8B-B14F-4D97-AF65-F5344CB8AC3E}">
        <p14:creationId xmlns:p14="http://schemas.microsoft.com/office/powerpoint/2010/main" val="3184860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253384"/>
          </a:xfrm>
        </p:spPr>
        <p:txBody>
          <a:bodyPr/>
          <a:lstStyle/>
          <a:p>
            <a:pPr algn="ctr"/>
            <a:r>
              <a:rPr lang="pt-BR" b="1" dirty="0" smtClean="0">
                <a:solidFill>
                  <a:srgbClr val="FF0000"/>
                </a:solidFill>
                <a:latin typeface="Arial" panose="020B0604020202020204" pitchFamily="34" charset="0"/>
                <a:cs typeface="Arial" panose="020B0604020202020204" pitchFamily="34" charset="0"/>
              </a:rPr>
              <a:t>ASSUNTOS DE QUÍMICA DE MAIOR OCORRÊNCIA NO ENEM</a:t>
            </a:r>
            <a:endParaRPr lang="pt-BR"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2867891"/>
            <a:ext cx="10515600" cy="3309072"/>
          </a:xfrm>
        </p:spPr>
        <p:txBody>
          <a:bodyPr/>
          <a:lstStyle/>
          <a:p>
            <a:pPr algn="ctr"/>
            <a:r>
              <a:rPr lang="pt-BR" sz="4400" b="1" dirty="0" smtClean="0">
                <a:latin typeface="Arial" panose="020B0604020202020204" pitchFamily="34" charset="0"/>
                <a:cs typeface="Arial" panose="020B0604020202020204" pitchFamily="34" charset="0"/>
              </a:rPr>
              <a:t>QUÍMICA GERAL</a:t>
            </a:r>
          </a:p>
          <a:p>
            <a:pPr algn="ctr"/>
            <a:r>
              <a:rPr lang="pt-BR" sz="4400" b="1" dirty="0" smtClean="0">
                <a:latin typeface="Arial" panose="020B0604020202020204" pitchFamily="34" charset="0"/>
                <a:cs typeface="Arial" panose="020B0604020202020204" pitchFamily="34" charset="0"/>
              </a:rPr>
              <a:t>FISICO-QUÍMICA</a:t>
            </a:r>
          </a:p>
          <a:p>
            <a:pPr algn="ctr"/>
            <a:r>
              <a:rPr lang="pt-BR" sz="4400" b="1" dirty="0" smtClean="0">
                <a:latin typeface="Arial" panose="020B0604020202020204" pitchFamily="34" charset="0"/>
                <a:cs typeface="Arial" panose="020B0604020202020204" pitchFamily="34" charset="0"/>
              </a:rPr>
              <a:t>QUÍMICA ORGÂNICA</a:t>
            </a:r>
          </a:p>
          <a:p>
            <a:pPr marL="0" indent="0">
              <a:buNone/>
            </a:pPr>
            <a:endParaRPr lang="pt-BR" dirty="0"/>
          </a:p>
        </p:txBody>
      </p:sp>
    </p:spTree>
    <p:extLst>
      <p:ext uri="{BB962C8B-B14F-4D97-AF65-F5344CB8AC3E}">
        <p14:creationId xmlns:p14="http://schemas.microsoft.com/office/powerpoint/2010/main" val="686347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82136"/>
            <a:ext cx="10515600" cy="6475863"/>
          </a:xfrm>
        </p:spPr>
        <p:txBody>
          <a:bodyPr>
            <a:normAutofit lnSpcReduction="10000"/>
          </a:bodyPr>
          <a:lstStyle/>
          <a:p>
            <a:pPr marL="0" indent="0" algn="ctr">
              <a:buNone/>
            </a:pPr>
            <a:r>
              <a:rPr lang="pt-BR" b="1" dirty="0" smtClean="0">
                <a:solidFill>
                  <a:srgbClr val="FF0000"/>
                </a:solidFill>
              </a:rPr>
              <a:t>QUESTÃO 121 – ENEM 2017</a:t>
            </a:r>
            <a:endParaRPr lang="pt-BR" dirty="0" smtClean="0">
              <a:solidFill>
                <a:srgbClr val="FF0000"/>
              </a:solidFill>
            </a:endParaRPr>
          </a:p>
          <a:p>
            <a:pPr marL="0" indent="0" algn="just">
              <a:buNone/>
            </a:pPr>
            <a:r>
              <a:rPr lang="pt-BR" sz="2400" b="1" dirty="0" smtClean="0">
                <a:latin typeface="Arial" panose="020B0604020202020204" pitchFamily="34" charset="0"/>
                <a:cs typeface="Arial" panose="020B0604020202020204" pitchFamily="34" charset="0"/>
              </a:rPr>
              <a:t>Alguns </a:t>
            </a:r>
            <a:r>
              <a:rPr lang="pt-BR" sz="2400" b="1" dirty="0">
                <a:latin typeface="Arial" panose="020B0604020202020204" pitchFamily="34" charset="0"/>
                <a:cs typeface="Arial" panose="020B0604020202020204" pitchFamily="34" charset="0"/>
              </a:rPr>
              <a:t>tipos de </a:t>
            </a:r>
            <a:r>
              <a:rPr lang="pt-BR" sz="2400" b="1" dirty="0" err="1">
                <a:latin typeface="Arial" panose="020B0604020202020204" pitchFamily="34" charset="0"/>
                <a:cs typeface="Arial" panose="020B0604020202020204" pitchFamily="34" charset="0"/>
              </a:rPr>
              <a:t>dessalinizadores</a:t>
            </a:r>
            <a:r>
              <a:rPr lang="pt-BR" sz="2400" b="1" dirty="0">
                <a:latin typeface="Arial" panose="020B0604020202020204" pitchFamily="34" charset="0"/>
                <a:cs typeface="Arial" panose="020B0604020202020204" pitchFamily="34" charset="0"/>
              </a:rPr>
              <a:t> usam o processo de osmose reversa para obtenção de água potável a partir da água salgada. Nesse método, utiliza-se um recipiente contendo dois compartimentos separados por uma membrana semipermeável: em um deles coloca-se água salgada e no outro recolhe-se a água potável. A aplicação de pressão mecânica no sistema faz a água fluir de um compartimento para o outro. O movimento das moléculas de água através da membrana é controlado pela pressão osmótica e pela pressão mecânica aplicada. Para que ocorra esse processo é necessário que as resultantes das pressões osmótica e mecânica </a:t>
            </a:r>
            <a:r>
              <a:rPr lang="pt-BR" sz="2400" b="1" dirty="0" smtClean="0">
                <a:latin typeface="Arial" panose="020B0604020202020204" pitchFamily="34" charset="0"/>
                <a:cs typeface="Arial" panose="020B0604020202020204" pitchFamily="34" charset="0"/>
              </a:rPr>
              <a:t>apresentem:</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a) mesmo sentido e mesma intensidade.</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b) sentidos opostos e mesma intensidade.</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c) sentidos opostos e maior intensidade da pressão osmótica.</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d) mesmo sentido e maior intensidade da pressão osmótica.</a:t>
            </a: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e) sentidos opostos e maior intensidade da pressão mecânica</a:t>
            </a:r>
            <a:r>
              <a:rPr lang="pt-BR" sz="2400" b="1" dirty="0" smtClean="0">
                <a:latin typeface="Arial" panose="020B0604020202020204" pitchFamily="34" charset="0"/>
                <a:cs typeface="Arial" panose="020B0604020202020204" pitchFamily="34" charset="0"/>
              </a:rPr>
              <a:t>.</a:t>
            </a:r>
            <a:endParaRPr lang="pt-BR" sz="2400" dirty="0" smtClean="0">
              <a:latin typeface="Arial" panose="020B0604020202020204" pitchFamily="34" charset="0"/>
              <a:cs typeface="Arial" panose="020B0604020202020204" pitchFamily="34" charset="0"/>
            </a:endParaRPr>
          </a:p>
          <a:p>
            <a:pPr marL="0" indent="0" algn="ctr">
              <a:buNone/>
            </a:pPr>
            <a:r>
              <a:rPr lang="pt-BR" b="1" dirty="0" smtClean="0">
                <a:solidFill>
                  <a:srgbClr val="FF0000"/>
                </a:solidFill>
                <a:latin typeface="Arial" panose="020B0604020202020204" pitchFamily="34" charset="0"/>
                <a:cs typeface="Arial" panose="020B0604020202020204" pitchFamily="34" charset="0"/>
              </a:rPr>
              <a:t>RESPOSTA – LETRA E</a:t>
            </a:r>
          </a:p>
          <a:p>
            <a:pPr marL="0" indent="0">
              <a:buNone/>
            </a:pPr>
            <a:endParaRPr lang="pt-BR" dirty="0"/>
          </a:p>
        </p:txBody>
      </p:sp>
    </p:spTree>
    <p:extLst>
      <p:ext uri="{BB962C8B-B14F-4D97-AF65-F5344CB8AC3E}">
        <p14:creationId xmlns:p14="http://schemas.microsoft.com/office/powerpoint/2010/main" val="309729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73206"/>
            <a:ext cx="10515600" cy="5603757"/>
          </a:xfrm>
        </p:spPr>
        <p:txBody>
          <a:bodyPr>
            <a:normAutofit fontScale="92500"/>
          </a:bodyPr>
          <a:lstStyle/>
          <a:p>
            <a:pPr marL="0" indent="0" algn="ctr">
              <a:buNone/>
            </a:pPr>
            <a:endParaRPr lang="pt-BR" b="1" dirty="0" smtClean="0">
              <a:solidFill>
                <a:srgbClr val="FF0000"/>
              </a:solidFill>
              <a:latin typeface="Algerian" panose="04020705040A02060702" pitchFamily="82" charset="0"/>
              <a:cs typeface="Arial" panose="020B0604020202020204" pitchFamily="34" charset="0"/>
            </a:endParaRPr>
          </a:p>
          <a:p>
            <a:pPr marL="0" indent="0" algn="ctr">
              <a:buNone/>
            </a:pPr>
            <a:endParaRPr lang="pt-BR" b="1" dirty="0">
              <a:solidFill>
                <a:srgbClr val="FF0000"/>
              </a:solidFill>
              <a:latin typeface="Algerian" panose="04020705040A02060702" pitchFamily="82" charset="0"/>
              <a:cs typeface="Arial" panose="020B0604020202020204" pitchFamily="34" charset="0"/>
            </a:endParaRPr>
          </a:p>
          <a:p>
            <a:pPr marL="0" indent="0" algn="ctr">
              <a:buNone/>
            </a:pPr>
            <a:r>
              <a:rPr lang="pt-BR" sz="4000" b="1" dirty="0" smtClean="0">
                <a:solidFill>
                  <a:srgbClr val="FF0000"/>
                </a:solidFill>
                <a:latin typeface="Algerian" panose="04020705040A02060702" pitchFamily="82" charset="0"/>
                <a:cs typeface="Arial" panose="020B0604020202020204" pitchFamily="34" charset="0"/>
              </a:rPr>
              <a:t>Desejo a todos ótima prova no ENEM 2018!</a:t>
            </a:r>
          </a:p>
          <a:p>
            <a:pPr marL="0" indent="0" algn="ctr">
              <a:buNone/>
            </a:pPr>
            <a:endParaRPr lang="pt-BR" sz="4000" b="1" dirty="0">
              <a:solidFill>
                <a:srgbClr val="FF0000"/>
              </a:solidFill>
              <a:latin typeface="Algerian" panose="04020705040A02060702" pitchFamily="82" charset="0"/>
              <a:cs typeface="Arial" panose="020B0604020202020204" pitchFamily="34" charset="0"/>
            </a:endParaRPr>
          </a:p>
          <a:p>
            <a:pPr marL="0" indent="0" algn="ctr">
              <a:buNone/>
            </a:pPr>
            <a:r>
              <a:rPr lang="pt-BR" sz="4000" b="1" dirty="0" smtClean="0">
                <a:solidFill>
                  <a:srgbClr val="FF0000"/>
                </a:solidFill>
                <a:latin typeface="Algerian" panose="04020705040A02060702" pitchFamily="82" charset="0"/>
                <a:cs typeface="Arial" panose="020B0604020202020204" pitchFamily="34" charset="0"/>
              </a:rPr>
              <a:t>Muito obrigado pela atenção!</a:t>
            </a:r>
          </a:p>
          <a:p>
            <a:pPr marL="0" indent="0" algn="ctr">
              <a:buNone/>
            </a:pPr>
            <a:endParaRPr lang="pt-BR" sz="4000" b="1" dirty="0">
              <a:solidFill>
                <a:srgbClr val="FF0000"/>
              </a:solidFill>
              <a:latin typeface="Algerian" panose="04020705040A02060702" pitchFamily="82" charset="0"/>
              <a:cs typeface="Arial" panose="020B0604020202020204" pitchFamily="34" charset="0"/>
            </a:endParaRPr>
          </a:p>
          <a:p>
            <a:pPr marL="0" indent="0" algn="ctr">
              <a:buNone/>
            </a:pPr>
            <a:r>
              <a:rPr lang="pt-BR" sz="4000" b="1" dirty="0" smtClean="0">
                <a:solidFill>
                  <a:srgbClr val="FF0000"/>
                </a:solidFill>
                <a:latin typeface="Algerian" panose="04020705040A02060702" pitchFamily="82" charset="0"/>
                <a:cs typeface="Arial" panose="020B0604020202020204" pitchFamily="34" charset="0"/>
              </a:rPr>
              <a:t>Grande Abraço!</a:t>
            </a:r>
          </a:p>
          <a:p>
            <a:pPr marL="0" indent="0" algn="ctr">
              <a:buNone/>
            </a:pPr>
            <a:endParaRPr lang="pt-BR" sz="4000" b="1" dirty="0" smtClean="0">
              <a:solidFill>
                <a:srgbClr val="FF0000"/>
              </a:solidFill>
              <a:latin typeface="Algerian" panose="04020705040A02060702" pitchFamily="82" charset="0"/>
              <a:cs typeface="Arial" panose="020B0604020202020204" pitchFamily="34" charset="0"/>
            </a:endParaRPr>
          </a:p>
          <a:p>
            <a:pPr marL="0" indent="0" algn="ctr">
              <a:buNone/>
            </a:pPr>
            <a:r>
              <a:rPr lang="pt-BR" sz="4000" b="1" dirty="0" err="1" smtClean="0">
                <a:solidFill>
                  <a:srgbClr val="FF0000"/>
                </a:solidFill>
                <a:latin typeface="Algerian" panose="04020705040A02060702" pitchFamily="82" charset="0"/>
                <a:cs typeface="Arial" panose="020B0604020202020204" pitchFamily="34" charset="0"/>
              </a:rPr>
              <a:t>Prof</a:t>
            </a:r>
            <a:r>
              <a:rPr lang="pt-BR" sz="4000" b="1" dirty="0" smtClean="0">
                <a:solidFill>
                  <a:srgbClr val="FF0000"/>
                </a:solidFill>
                <a:latin typeface="Algerian" panose="04020705040A02060702" pitchFamily="82" charset="0"/>
                <a:cs typeface="Arial" panose="020B0604020202020204" pitchFamily="34" charset="0"/>
              </a:rPr>
              <a:t> Marcos</a:t>
            </a:r>
            <a:endParaRPr lang="pt-BR" sz="4000" b="1" dirty="0">
              <a:solidFill>
                <a:srgbClr val="FF0000"/>
              </a:solidFill>
              <a:latin typeface="Algerian" panose="04020705040A02060702" pitchFamily="82" charset="0"/>
              <a:cs typeface="Arial" panose="020B0604020202020204" pitchFamily="34" charset="0"/>
            </a:endParaRPr>
          </a:p>
        </p:txBody>
      </p:sp>
      <p:pic>
        <p:nvPicPr>
          <p:cNvPr id="4" name="Picture 8"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4158" y="4558351"/>
            <a:ext cx="2957842" cy="220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04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latin typeface="Arial" panose="020B0604020202020204" pitchFamily="34" charset="0"/>
                <a:cs typeface="Arial" panose="020B0604020202020204" pitchFamily="34" charset="0"/>
              </a:rPr>
              <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QUÍMICA </a:t>
            </a:r>
            <a:r>
              <a:rPr lang="pt-BR" b="1" dirty="0">
                <a:latin typeface="Arial" panose="020B0604020202020204" pitchFamily="34" charset="0"/>
                <a:cs typeface="Arial" panose="020B0604020202020204" pitchFamily="34" charset="0"/>
              </a:rPr>
              <a:t>GERAL</a:t>
            </a:r>
            <a:br>
              <a:rPr lang="pt-BR" b="1" dirty="0">
                <a:latin typeface="Arial" panose="020B0604020202020204" pitchFamily="34" charset="0"/>
                <a:cs typeface="Arial" panose="020B0604020202020204" pitchFamily="34" charset="0"/>
              </a:rPr>
            </a:br>
            <a:endParaRPr lang="pt-BR" dirty="0"/>
          </a:p>
        </p:txBody>
      </p:sp>
      <p:sp>
        <p:nvSpPr>
          <p:cNvPr id="3" name="Espaço Reservado para Conteúdo 2"/>
          <p:cNvSpPr>
            <a:spLocks noGrp="1"/>
          </p:cNvSpPr>
          <p:nvPr>
            <p:ph idx="1"/>
          </p:nvPr>
        </p:nvSpPr>
        <p:spPr/>
        <p:txBody>
          <a:bodyPr/>
          <a:lstStyle/>
          <a:p>
            <a:pPr algn="ctr"/>
            <a:endParaRPr lang="pt-BR" b="1" dirty="0" smtClean="0">
              <a:latin typeface="Arial" panose="020B0604020202020204" pitchFamily="34" charset="0"/>
              <a:cs typeface="Arial" panose="020B0604020202020204" pitchFamily="34" charset="0"/>
            </a:endParaRPr>
          </a:p>
          <a:p>
            <a:pPr algn="ctr"/>
            <a:r>
              <a:rPr lang="pt-BR" sz="3600" b="1" dirty="0" smtClean="0">
                <a:solidFill>
                  <a:srgbClr val="FF0000"/>
                </a:solidFill>
                <a:latin typeface="Arial" panose="020B0604020202020204" pitchFamily="34" charset="0"/>
                <a:cs typeface="Arial" panose="020B0604020202020204" pitchFamily="34" charset="0"/>
              </a:rPr>
              <a:t>TABELA PERIÓDICA</a:t>
            </a:r>
          </a:p>
          <a:p>
            <a:pPr algn="ctr"/>
            <a:r>
              <a:rPr lang="pt-BR" sz="3600" b="1" dirty="0" smtClean="0">
                <a:solidFill>
                  <a:srgbClr val="FF0000"/>
                </a:solidFill>
                <a:latin typeface="Arial" panose="020B0604020202020204" pitchFamily="34" charset="0"/>
                <a:cs typeface="Arial" panose="020B0604020202020204" pitchFamily="34" charset="0"/>
              </a:rPr>
              <a:t>PROPRIEDADES DOS ELEMENTOS</a:t>
            </a:r>
          </a:p>
          <a:p>
            <a:pPr algn="ctr"/>
            <a:r>
              <a:rPr lang="pt-BR" sz="3600" b="1" dirty="0" smtClean="0">
                <a:solidFill>
                  <a:srgbClr val="FF0000"/>
                </a:solidFill>
                <a:latin typeface="Arial" panose="020B0604020202020204" pitchFamily="34" charset="0"/>
                <a:cs typeface="Arial" panose="020B0604020202020204" pitchFamily="34" charset="0"/>
              </a:rPr>
              <a:t>LIGAÇÕES QUÍMICAS</a:t>
            </a:r>
          </a:p>
        </p:txBody>
      </p:sp>
    </p:spTree>
    <p:extLst>
      <p:ext uri="{BB962C8B-B14F-4D97-AF65-F5344CB8AC3E}">
        <p14:creationId xmlns:p14="http://schemas.microsoft.com/office/powerpoint/2010/main" val="3591159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tabela periÃ³dica indicando os grup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8742" y="198155"/>
            <a:ext cx="10899590" cy="639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44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tabela periÃ³dica indicando os grup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2451" y="641446"/>
            <a:ext cx="9632053" cy="565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88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FF0000"/>
                </a:solidFill>
                <a:latin typeface="Arial" panose="020B0604020202020204" pitchFamily="34" charset="0"/>
                <a:cs typeface="Arial" panose="020B0604020202020204" pitchFamily="34" charset="0"/>
              </a:rPr>
              <a:t>PRINCIPAIS FAMÍLIAS (GRUPOS)</a:t>
            </a:r>
            <a:endParaRPr lang="pt-BR"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lnSpcReduction="10000"/>
          </a:bodyPr>
          <a:lstStyle/>
          <a:p>
            <a:pPr marL="0" indent="0" algn="ctr">
              <a:buNone/>
            </a:pPr>
            <a:r>
              <a:rPr lang="pt-BR" b="1" dirty="0" smtClean="0">
                <a:solidFill>
                  <a:srgbClr val="FF0000"/>
                </a:solidFill>
              </a:rPr>
              <a:t> </a:t>
            </a:r>
            <a:r>
              <a:rPr lang="pt-BR" sz="3200" b="1" dirty="0" smtClean="0">
                <a:solidFill>
                  <a:srgbClr val="FF0000"/>
                </a:solidFill>
                <a:latin typeface="Arial" panose="020B0604020202020204" pitchFamily="34" charset="0"/>
                <a:cs typeface="Arial" panose="020B0604020202020204" pitchFamily="34" charset="0"/>
              </a:rPr>
              <a:t>Metais Alcalinos - H Li Na K Rb </a:t>
            </a:r>
            <a:r>
              <a:rPr lang="pt-BR" sz="3200" b="1" dirty="0" err="1" smtClean="0">
                <a:solidFill>
                  <a:srgbClr val="FF0000"/>
                </a:solidFill>
                <a:latin typeface="Arial" panose="020B0604020202020204" pitchFamily="34" charset="0"/>
                <a:cs typeface="Arial" panose="020B0604020202020204" pitchFamily="34" charset="0"/>
              </a:rPr>
              <a:t>Cs</a:t>
            </a:r>
            <a:r>
              <a:rPr lang="pt-BR" sz="3200" b="1" dirty="0" smtClean="0">
                <a:solidFill>
                  <a:srgbClr val="FF0000"/>
                </a:solidFill>
                <a:latin typeface="Arial" panose="020B0604020202020204" pitchFamily="34" charset="0"/>
                <a:cs typeface="Arial" panose="020B0604020202020204" pitchFamily="34" charset="0"/>
              </a:rPr>
              <a:t> </a:t>
            </a:r>
            <a:r>
              <a:rPr lang="pt-BR" sz="3200" b="1" dirty="0" err="1" smtClean="0">
                <a:solidFill>
                  <a:srgbClr val="FF0000"/>
                </a:solidFill>
                <a:latin typeface="Arial" panose="020B0604020202020204" pitchFamily="34" charset="0"/>
                <a:cs typeface="Arial" panose="020B0604020202020204" pitchFamily="34" charset="0"/>
              </a:rPr>
              <a:t>Fr</a:t>
            </a:r>
            <a:endParaRPr lang="pt-BR" sz="3200" b="1" dirty="0" smtClean="0">
              <a:solidFill>
                <a:srgbClr val="FF0000"/>
              </a:solidFill>
              <a:latin typeface="Arial" panose="020B0604020202020204" pitchFamily="34" charset="0"/>
              <a:cs typeface="Arial" panose="020B0604020202020204" pitchFamily="34" charset="0"/>
            </a:endParaRPr>
          </a:p>
          <a:p>
            <a:pPr marL="0" indent="0" algn="ctr">
              <a:buNone/>
            </a:pPr>
            <a:r>
              <a:rPr lang="pt-BR" sz="3200" b="1" dirty="0" smtClean="0">
                <a:solidFill>
                  <a:srgbClr val="FF0000"/>
                </a:solidFill>
                <a:latin typeface="Arial" panose="020B0604020202020204" pitchFamily="34" charset="0"/>
                <a:cs typeface="Arial" panose="020B0604020202020204" pitchFamily="34" charset="0"/>
              </a:rPr>
              <a:t>H</a:t>
            </a:r>
            <a:r>
              <a:rPr lang="pt-BR" sz="3200" dirty="0" smtClean="0">
                <a:latin typeface="Arial" panose="020B0604020202020204" pitchFamily="34" charset="0"/>
                <a:cs typeface="Arial" panose="020B0604020202020204" pitchFamily="34" charset="0"/>
              </a:rPr>
              <a:t>oje</a:t>
            </a:r>
            <a:r>
              <a:rPr lang="pt-BR" sz="3200" dirty="0">
                <a:latin typeface="Arial" panose="020B0604020202020204" pitchFamily="34" charset="0"/>
                <a:cs typeface="Arial" panose="020B0604020202020204" pitchFamily="34" charset="0"/>
              </a:rPr>
              <a:t> </a:t>
            </a:r>
            <a:r>
              <a:rPr lang="pt-BR" sz="3200" b="1" dirty="0">
                <a:solidFill>
                  <a:srgbClr val="FF0000"/>
                </a:solidFill>
                <a:latin typeface="Arial" panose="020B0604020202020204" pitchFamily="34" charset="0"/>
                <a:cs typeface="Arial" panose="020B0604020202020204" pitchFamily="34" charset="0"/>
              </a:rPr>
              <a:t>Li</a:t>
            </a:r>
            <a:r>
              <a:rPr lang="pt-BR" sz="3200" b="1" dirty="0">
                <a:latin typeface="Arial" panose="020B0604020202020204" pitchFamily="34" charset="0"/>
                <a:cs typeface="Arial" panose="020B0604020202020204" pitchFamily="34" charset="0"/>
              </a:rPr>
              <a:t> </a:t>
            </a:r>
            <a:r>
              <a:rPr lang="pt-BR" sz="3200" b="1" dirty="0">
                <a:solidFill>
                  <a:srgbClr val="FF0000"/>
                </a:solidFill>
                <a:latin typeface="Arial" panose="020B0604020202020204" pitchFamily="34" charset="0"/>
                <a:cs typeface="Arial" panose="020B0604020202020204" pitchFamily="34" charset="0"/>
              </a:rPr>
              <a:t>Na</a:t>
            </a:r>
            <a:r>
              <a:rPr lang="pt-BR" sz="3200" dirty="0">
                <a:latin typeface="Arial" panose="020B0604020202020204" pitchFamily="34" charset="0"/>
                <a:cs typeface="Arial" panose="020B0604020202020204" pitchFamily="34" charset="0"/>
              </a:rPr>
              <a:t> </a:t>
            </a:r>
            <a:r>
              <a:rPr lang="pt-BR" sz="3200" b="1" dirty="0">
                <a:solidFill>
                  <a:srgbClr val="FF0000"/>
                </a:solidFill>
                <a:latin typeface="Arial" panose="020B0604020202020204" pitchFamily="34" charset="0"/>
                <a:cs typeface="Arial" panose="020B0604020202020204" pitchFamily="34" charset="0"/>
              </a:rPr>
              <a:t>K</a:t>
            </a:r>
            <a:r>
              <a:rPr lang="pt-BR" sz="3200" dirty="0">
                <a:latin typeface="Arial" panose="020B0604020202020204" pitchFamily="34" charset="0"/>
                <a:cs typeface="Arial" panose="020B0604020202020204" pitchFamily="34" charset="0"/>
              </a:rPr>
              <a:t>ama </a:t>
            </a:r>
            <a:r>
              <a:rPr lang="pt-BR" sz="3200" b="1" dirty="0">
                <a:solidFill>
                  <a:srgbClr val="FF0000"/>
                </a:solidFill>
                <a:latin typeface="Arial" panose="020B0604020202020204" pitchFamily="34" charset="0"/>
                <a:cs typeface="Arial" panose="020B0604020202020204" pitchFamily="34" charset="0"/>
              </a:rPr>
              <a:t>R</a:t>
            </a:r>
            <a:r>
              <a:rPr lang="pt-BR" sz="3200" dirty="0">
                <a:latin typeface="Arial" panose="020B0604020202020204" pitchFamily="34" charset="0"/>
                <a:cs typeface="Arial" panose="020B0604020202020204" pitchFamily="34" charset="0"/>
              </a:rPr>
              <a:t>o</a:t>
            </a:r>
            <a:r>
              <a:rPr lang="pt-BR" sz="3200" b="1" dirty="0">
                <a:solidFill>
                  <a:srgbClr val="FF0000"/>
                </a:solidFill>
                <a:latin typeface="Arial" panose="020B0604020202020204" pitchFamily="34" charset="0"/>
                <a:cs typeface="Arial" panose="020B0604020202020204" pitchFamily="34" charset="0"/>
              </a:rPr>
              <a:t>b</a:t>
            </a:r>
            <a:r>
              <a:rPr lang="pt-BR" sz="3200" dirty="0">
                <a:latin typeface="Arial" panose="020B0604020202020204" pitchFamily="34" charset="0"/>
                <a:cs typeface="Arial" panose="020B0604020202020204" pitchFamily="34" charset="0"/>
              </a:rPr>
              <a:t>inson </a:t>
            </a:r>
            <a:r>
              <a:rPr lang="pt-BR" sz="3200" b="1" dirty="0">
                <a:solidFill>
                  <a:srgbClr val="FF0000"/>
                </a:solidFill>
                <a:latin typeface="Arial" panose="020B0604020202020204" pitchFamily="34" charset="0"/>
                <a:cs typeface="Arial" panose="020B0604020202020204" pitchFamily="34" charset="0"/>
              </a:rPr>
              <a:t>C</a:t>
            </a:r>
            <a:r>
              <a:rPr lang="pt-BR" sz="3200" dirty="0">
                <a:latin typeface="Arial" panose="020B0604020202020204" pitchFamily="34" charset="0"/>
                <a:cs typeface="Arial" panose="020B0604020202020204" pitchFamily="34" charset="0"/>
              </a:rPr>
              <a:t>ru</a:t>
            </a:r>
            <a:r>
              <a:rPr lang="pt-BR" sz="3200" b="1" dirty="0">
                <a:solidFill>
                  <a:srgbClr val="FF0000"/>
                </a:solidFill>
                <a:latin typeface="Arial" panose="020B0604020202020204" pitchFamily="34" charset="0"/>
                <a:cs typeface="Arial" panose="020B0604020202020204" pitchFamily="34" charset="0"/>
              </a:rPr>
              <a:t>s</a:t>
            </a:r>
            <a:r>
              <a:rPr lang="pt-BR" sz="3200" dirty="0">
                <a:latin typeface="Arial" panose="020B0604020202020204" pitchFamily="34" charset="0"/>
                <a:cs typeface="Arial" panose="020B0604020202020204" pitchFamily="34" charset="0"/>
              </a:rPr>
              <a:t>oé em </a:t>
            </a:r>
            <a:r>
              <a:rPr lang="pt-BR" sz="3200" b="1" dirty="0" smtClean="0">
                <a:solidFill>
                  <a:srgbClr val="FF0000"/>
                </a:solidFill>
                <a:latin typeface="Arial" panose="020B0604020202020204" pitchFamily="34" charset="0"/>
                <a:cs typeface="Arial" panose="020B0604020202020204" pitchFamily="34" charset="0"/>
              </a:rPr>
              <a:t>Fr</a:t>
            </a:r>
            <a:r>
              <a:rPr lang="pt-BR" sz="3200" dirty="0" smtClean="0">
                <a:latin typeface="Arial" panose="020B0604020202020204" pitchFamily="34" charset="0"/>
                <a:cs typeface="Arial" panose="020B0604020202020204" pitchFamily="34" charset="0"/>
              </a:rPr>
              <a:t>ancês</a:t>
            </a:r>
          </a:p>
          <a:p>
            <a:pPr marL="0" indent="0" algn="ctr">
              <a:buNone/>
            </a:pPr>
            <a:r>
              <a:rPr lang="pt-BR" sz="3200" b="1" dirty="0" smtClean="0">
                <a:solidFill>
                  <a:srgbClr val="FF0000"/>
                </a:solidFill>
                <a:latin typeface="Arial" panose="020B0604020202020204" pitchFamily="34" charset="0"/>
                <a:cs typeface="Arial" panose="020B0604020202020204" pitchFamily="34" charset="0"/>
              </a:rPr>
              <a:t>Alcalino-Terrosos - Be Mg Ca </a:t>
            </a:r>
            <a:r>
              <a:rPr lang="pt-BR" sz="3200" b="1" dirty="0" err="1" smtClean="0">
                <a:solidFill>
                  <a:srgbClr val="FF0000"/>
                </a:solidFill>
                <a:latin typeface="Arial" panose="020B0604020202020204" pitchFamily="34" charset="0"/>
                <a:cs typeface="Arial" panose="020B0604020202020204" pitchFamily="34" charset="0"/>
              </a:rPr>
              <a:t>Sr</a:t>
            </a:r>
            <a:r>
              <a:rPr lang="pt-BR" sz="3200" b="1" dirty="0" smtClean="0">
                <a:solidFill>
                  <a:srgbClr val="FF0000"/>
                </a:solidFill>
                <a:latin typeface="Arial" panose="020B0604020202020204" pitchFamily="34" charset="0"/>
                <a:cs typeface="Arial" panose="020B0604020202020204" pitchFamily="34" charset="0"/>
              </a:rPr>
              <a:t> Ba Ra</a:t>
            </a:r>
          </a:p>
          <a:p>
            <a:pPr marL="0" indent="0" algn="ctr">
              <a:buNone/>
            </a:pPr>
            <a:r>
              <a:rPr lang="pt-BR" sz="3200" b="1" dirty="0" smtClean="0">
                <a:solidFill>
                  <a:srgbClr val="FF0000"/>
                </a:solidFill>
                <a:latin typeface="Arial" panose="020B0604020202020204" pitchFamily="34" charset="0"/>
                <a:cs typeface="Arial" panose="020B0604020202020204" pitchFamily="34" charset="0"/>
              </a:rPr>
              <a:t>Be</a:t>
            </a:r>
            <a:r>
              <a:rPr lang="pt-BR" sz="3200" dirty="0" smtClean="0">
                <a:latin typeface="Arial" panose="020B0604020202020204" pitchFamily="34" charset="0"/>
                <a:cs typeface="Arial" panose="020B0604020202020204" pitchFamily="34" charset="0"/>
              </a:rPr>
              <a:t>rílio e </a:t>
            </a:r>
            <a:r>
              <a:rPr lang="pt-BR" sz="3200" b="1" dirty="0" smtClean="0">
                <a:solidFill>
                  <a:srgbClr val="FF0000"/>
                </a:solidFill>
                <a:latin typeface="Arial" panose="020B0604020202020204" pitchFamily="34" charset="0"/>
                <a:cs typeface="Arial" panose="020B0604020202020204" pitchFamily="34" charset="0"/>
              </a:rPr>
              <a:t>M</a:t>
            </a:r>
            <a:r>
              <a:rPr lang="pt-BR" sz="3200" dirty="0" smtClean="0">
                <a:latin typeface="Arial" panose="020B0604020202020204" pitchFamily="34" charset="0"/>
                <a:cs typeface="Arial" panose="020B0604020202020204" pitchFamily="34" charset="0"/>
              </a:rPr>
              <a:t>a</a:t>
            </a:r>
            <a:r>
              <a:rPr lang="pt-BR" sz="3200" b="1" dirty="0" smtClean="0">
                <a:solidFill>
                  <a:srgbClr val="FF0000"/>
                </a:solidFill>
                <a:latin typeface="Arial" panose="020B0604020202020204" pitchFamily="34" charset="0"/>
                <a:cs typeface="Arial" panose="020B0604020202020204" pitchFamily="34" charset="0"/>
              </a:rPr>
              <a:t>g</a:t>
            </a:r>
            <a:r>
              <a:rPr lang="pt-BR" sz="3200" dirty="0" smtClean="0">
                <a:latin typeface="Arial" panose="020B0604020202020204" pitchFamily="34" charset="0"/>
                <a:cs typeface="Arial" panose="020B0604020202020204" pitchFamily="34" charset="0"/>
              </a:rPr>
              <a:t>nólia </a:t>
            </a:r>
            <a:r>
              <a:rPr lang="pt-BR" sz="3200" b="1" dirty="0" smtClean="0">
                <a:solidFill>
                  <a:srgbClr val="FF0000"/>
                </a:solidFill>
                <a:latin typeface="Arial" panose="020B0604020202020204" pitchFamily="34" charset="0"/>
                <a:cs typeface="Arial" panose="020B0604020202020204" pitchFamily="34" charset="0"/>
              </a:rPr>
              <a:t>Ca</a:t>
            </a:r>
            <a:r>
              <a:rPr lang="pt-BR" sz="3200" dirty="0" smtClean="0">
                <a:latin typeface="Arial" panose="020B0604020202020204" pitchFamily="34" charset="0"/>
                <a:cs typeface="Arial" panose="020B0604020202020204" pitchFamily="34" charset="0"/>
              </a:rPr>
              <a:t>íram na </a:t>
            </a:r>
            <a:r>
              <a:rPr lang="pt-BR" sz="3200" b="1" dirty="0" smtClean="0">
                <a:solidFill>
                  <a:srgbClr val="FF0000"/>
                </a:solidFill>
                <a:latin typeface="Arial" panose="020B0604020202020204" pitchFamily="34" charset="0"/>
                <a:cs typeface="Arial" panose="020B0604020202020204" pitchFamily="34" charset="0"/>
              </a:rPr>
              <a:t>S</a:t>
            </a:r>
            <a:r>
              <a:rPr lang="pt-BR" sz="3200" dirty="0" smtClean="0">
                <a:latin typeface="Arial" panose="020B0604020202020204" pitchFamily="34" charset="0"/>
                <a:cs typeface="Arial" panose="020B0604020202020204" pitchFamily="34" charset="0"/>
              </a:rPr>
              <a:t>e</a:t>
            </a:r>
            <a:r>
              <a:rPr lang="pt-BR" sz="3200" b="1" dirty="0" smtClean="0">
                <a:solidFill>
                  <a:srgbClr val="FF0000"/>
                </a:solidFill>
                <a:latin typeface="Arial" panose="020B0604020202020204" pitchFamily="34" charset="0"/>
                <a:cs typeface="Arial" panose="020B0604020202020204" pitchFamily="34" charset="0"/>
              </a:rPr>
              <a:t>r</a:t>
            </a:r>
            <a:r>
              <a:rPr lang="pt-BR" sz="3200" dirty="0" smtClean="0">
                <a:latin typeface="Arial" panose="020B0604020202020204" pitchFamily="34" charset="0"/>
                <a:cs typeface="Arial" panose="020B0604020202020204" pitchFamily="34" charset="0"/>
              </a:rPr>
              <a:t>ra e </a:t>
            </a:r>
            <a:r>
              <a:rPr lang="pt-BR" sz="3200" b="1" dirty="0" smtClean="0">
                <a:solidFill>
                  <a:srgbClr val="FF0000"/>
                </a:solidFill>
                <a:latin typeface="Arial" panose="020B0604020202020204" pitchFamily="34" charset="0"/>
                <a:cs typeface="Arial" panose="020B0604020202020204" pitchFamily="34" charset="0"/>
              </a:rPr>
              <a:t>Ba</a:t>
            </a:r>
            <a:r>
              <a:rPr lang="pt-BR" sz="3200" dirty="0" smtClean="0">
                <a:latin typeface="Arial" panose="020B0604020202020204" pitchFamily="34" charset="0"/>
                <a:cs typeface="Arial" panose="020B0604020202020204" pitchFamily="34" charset="0"/>
              </a:rPr>
              <a:t>teram o </a:t>
            </a:r>
            <a:r>
              <a:rPr lang="pt-BR" sz="3200" b="1" dirty="0" smtClean="0">
                <a:solidFill>
                  <a:srgbClr val="FF0000"/>
                </a:solidFill>
                <a:latin typeface="Arial" panose="020B0604020202020204" pitchFamily="34" charset="0"/>
                <a:cs typeface="Arial" panose="020B0604020202020204" pitchFamily="34" charset="0"/>
              </a:rPr>
              <a:t>Ra</a:t>
            </a:r>
            <a:r>
              <a:rPr lang="pt-BR" sz="3200" dirty="0" smtClean="0">
                <a:latin typeface="Arial" panose="020B0604020202020204" pitchFamily="34" charset="0"/>
                <a:cs typeface="Arial" panose="020B0604020202020204" pitchFamily="34" charset="0"/>
              </a:rPr>
              <a:t>bo</a:t>
            </a:r>
          </a:p>
          <a:p>
            <a:pPr marL="0" indent="0" algn="ctr">
              <a:buNone/>
            </a:pPr>
            <a:r>
              <a:rPr lang="pt-BR" sz="3200" b="1" dirty="0" err="1" smtClean="0">
                <a:solidFill>
                  <a:srgbClr val="FF0000"/>
                </a:solidFill>
                <a:latin typeface="Arial" panose="020B0604020202020204" pitchFamily="34" charset="0"/>
                <a:cs typeface="Arial" panose="020B0604020202020204" pitchFamily="34" charset="0"/>
              </a:rPr>
              <a:t>Calcogênios</a:t>
            </a:r>
            <a:r>
              <a:rPr lang="pt-BR" sz="3200" b="1" dirty="0" smtClean="0">
                <a:solidFill>
                  <a:srgbClr val="FF0000"/>
                </a:solidFill>
                <a:latin typeface="Arial" panose="020B0604020202020204" pitchFamily="34" charset="0"/>
                <a:cs typeface="Arial" panose="020B0604020202020204" pitchFamily="34" charset="0"/>
              </a:rPr>
              <a:t> - O S Se Te </a:t>
            </a:r>
            <a:r>
              <a:rPr lang="pt-BR" sz="3200" b="1" dirty="0" err="1" smtClean="0">
                <a:solidFill>
                  <a:srgbClr val="FF0000"/>
                </a:solidFill>
                <a:latin typeface="Arial" panose="020B0604020202020204" pitchFamily="34" charset="0"/>
                <a:cs typeface="Arial" panose="020B0604020202020204" pitchFamily="34" charset="0"/>
              </a:rPr>
              <a:t>Po</a:t>
            </a:r>
            <a:endParaRPr lang="pt-BR" sz="3200" b="1" dirty="0" smtClean="0">
              <a:solidFill>
                <a:srgbClr val="FF0000"/>
              </a:solidFill>
              <a:latin typeface="Arial" panose="020B0604020202020204" pitchFamily="34" charset="0"/>
              <a:cs typeface="Arial" panose="020B0604020202020204" pitchFamily="34" charset="0"/>
            </a:endParaRPr>
          </a:p>
          <a:p>
            <a:pPr marL="0" indent="0" algn="ctr">
              <a:buNone/>
            </a:pPr>
            <a:r>
              <a:rPr lang="pt-BR" sz="3200" b="1" dirty="0" smtClean="0">
                <a:solidFill>
                  <a:srgbClr val="FF0000"/>
                </a:solidFill>
                <a:latin typeface="Arial" panose="020B0604020202020204" pitchFamily="34" charset="0"/>
                <a:cs typeface="Arial" panose="020B0604020202020204" pitchFamily="34" charset="0"/>
              </a:rPr>
              <a:t>O S</a:t>
            </a:r>
            <a:r>
              <a:rPr lang="pt-BR" sz="3200" b="1" dirty="0">
                <a:solidFill>
                  <a:srgbClr val="FF0000"/>
                </a:solidFill>
                <a:latin typeface="Arial" panose="020B0604020202020204" pitchFamily="34" charset="0"/>
                <a:cs typeface="Arial" panose="020B0604020202020204" pitchFamily="34" charset="0"/>
              </a:rPr>
              <a:t> </a:t>
            </a:r>
            <a:r>
              <a:rPr lang="pt-BR" sz="3200" b="1" dirty="0" smtClean="0">
                <a:solidFill>
                  <a:srgbClr val="FF0000"/>
                </a:solidFill>
                <a:latin typeface="Arial" panose="020B0604020202020204" pitchFamily="34" charset="0"/>
                <a:cs typeface="Arial" panose="020B0604020202020204" pitchFamily="34" charset="0"/>
              </a:rPr>
              <a:t>Se Te</a:t>
            </a:r>
            <a:r>
              <a:rPr lang="pt-BR" sz="3200" b="1" dirty="0">
                <a:solidFill>
                  <a:srgbClr val="FF0000"/>
                </a:solidFill>
                <a:latin typeface="Arial" panose="020B0604020202020204" pitchFamily="34" charset="0"/>
                <a:cs typeface="Arial" panose="020B0604020202020204" pitchFamily="34" charset="0"/>
              </a:rPr>
              <a:t> </a:t>
            </a:r>
            <a:r>
              <a:rPr lang="pt-BR" sz="3200" b="1" dirty="0" smtClean="0">
                <a:solidFill>
                  <a:srgbClr val="FF0000"/>
                </a:solidFill>
                <a:latin typeface="Arial" panose="020B0604020202020204" pitchFamily="34" charset="0"/>
                <a:cs typeface="Arial" panose="020B0604020202020204" pitchFamily="34" charset="0"/>
              </a:rPr>
              <a:t>Po</a:t>
            </a:r>
            <a:r>
              <a:rPr lang="pt-BR" sz="3200" dirty="0" smtClean="0">
                <a:latin typeface="Arial" panose="020B0604020202020204" pitchFamily="34" charset="0"/>
                <a:cs typeface="Arial" panose="020B0604020202020204" pitchFamily="34" charset="0"/>
              </a:rPr>
              <a:t>lacos</a:t>
            </a:r>
          </a:p>
          <a:p>
            <a:pPr marL="0" indent="0" algn="ctr">
              <a:buNone/>
            </a:pPr>
            <a:r>
              <a:rPr lang="pt-BR" sz="3200" b="1" dirty="0" smtClean="0">
                <a:solidFill>
                  <a:srgbClr val="FF0000"/>
                </a:solidFill>
                <a:latin typeface="Arial" panose="020B0604020202020204" pitchFamily="34" charset="0"/>
                <a:cs typeface="Arial" panose="020B0604020202020204" pitchFamily="34" charset="0"/>
              </a:rPr>
              <a:t>Halogênios - F Cl </a:t>
            </a:r>
            <a:r>
              <a:rPr lang="pt-BR" sz="3200" b="1" dirty="0" err="1" smtClean="0">
                <a:solidFill>
                  <a:srgbClr val="FF0000"/>
                </a:solidFill>
                <a:latin typeface="Arial" panose="020B0604020202020204" pitchFamily="34" charset="0"/>
                <a:cs typeface="Arial" panose="020B0604020202020204" pitchFamily="34" charset="0"/>
              </a:rPr>
              <a:t>Br</a:t>
            </a:r>
            <a:r>
              <a:rPr lang="pt-BR" sz="3200" b="1" dirty="0" smtClean="0">
                <a:solidFill>
                  <a:srgbClr val="FF0000"/>
                </a:solidFill>
                <a:latin typeface="Arial" panose="020B0604020202020204" pitchFamily="34" charset="0"/>
                <a:cs typeface="Arial" panose="020B0604020202020204" pitchFamily="34" charset="0"/>
              </a:rPr>
              <a:t> I At</a:t>
            </a:r>
          </a:p>
          <a:p>
            <a:pPr marL="0" indent="0" algn="ctr">
              <a:buNone/>
            </a:pPr>
            <a:r>
              <a:rPr lang="pt-BR" sz="3200" b="1" dirty="0" smtClean="0">
                <a:solidFill>
                  <a:srgbClr val="FF0000"/>
                </a:solidFill>
                <a:latin typeface="Arial" panose="020B0604020202020204" pitchFamily="34" charset="0"/>
                <a:cs typeface="Arial" panose="020B0604020202020204" pitchFamily="34" charset="0"/>
              </a:rPr>
              <a:t>F</a:t>
            </a:r>
            <a:r>
              <a:rPr lang="pt-BR" sz="3200" dirty="0" smtClean="0">
                <a:latin typeface="Arial" panose="020B0604020202020204" pitchFamily="34" charset="0"/>
                <a:cs typeface="Arial" panose="020B0604020202020204" pitchFamily="34" charset="0"/>
              </a:rPr>
              <a:t>icou</a:t>
            </a:r>
            <a:r>
              <a:rPr lang="pt-BR" sz="3200" dirty="0">
                <a:latin typeface="Arial" panose="020B0604020202020204" pitchFamily="34" charset="0"/>
                <a:cs typeface="Arial" panose="020B0604020202020204" pitchFamily="34" charset="0"/>
              </a:rPr>
              <a:t> </a:t>
            </a:r>
            <a:r>
              <a:rPr lang="pt-BR" sz="3200" b="1" dirty="0">
                <a:solidFill>
                  <a:srgbClr val="FF0000"/>
                </a:solidFill>
                <a:latin typeface="Arial" panose="020B0604020202020204" pitchFamily="34" charset="0"/>
                <a:cs typeface="Arial" panose="020B0604020202020204" pitchFamily="34" charset="0"/>
              </a:rPr>
              <a:t>Cl</a:t>
            </a:r>
            <a:r>
              <a:rPr lang="pt-BR" sz="3200" dirty="0">
                <a:latin typeface="Arial" panose="020B0604020202020204" pitchFamily="34" charset="0"/>
                <a:cs typeface="Arial" panose="020B0604020202020204" pitchFamily="34" charset="0"/>
              </a:rPr>
              <a:t>aro que </a:t>
            </a:r>
            <a:r>
              <a:rPr lang="pt-BR" sz="3200" dirty="0" smtClean="0">
                <a:latin typeface="Arial" panose="020B0604020202020204" pitchFamily="34" charset="0"/>
                <a:cs typeface="Arial" panose="020B0604020202020204" pitchFamily="34" charset="0"/>
              </a:rPr>
              <a:t>o </a:t>
            </a:r>
            <a:r>
              <a:rPr lang="pt-BR" sz="3200" b="1" dirty="0" smtClean="0">
                <a:solidFill>
                  <a:srgbClr val="FF0000"/>
                </a:solidFill>
                <a:latin typeface="Arial" panose="020B0604020202020204" pitchFamily="34" charset="0"/>
                <a:cs typeface="Arial" panose="020B0604020202020204" pitchFamily="34" charset="0"/>
              </a:rPr>
              <a:t>Br</a:t>
            </a:r>
            <a:r>
              <a:rPr lang="pt-BR" sz="3200" dirty="0" smtClean="0">
                <a:latin typeface="Arial" panose="020B0604020202020204" pitchFamily="34" charset="0"/>
                <a:cs typeface="Arial" panose="020B0604020202020204" pitchFamily="34" charset="0"/>
              </a:rPr>
              <a:t>asil </a:t>
            </a:r>
            <a:r>
              <a:rPr lang="pt-BR" sz="3200" b="1" dirty="0" smtClean="0">
                <a:solidFill>
                  <a:srgbClr val="FF0000"/>
                </a:solidFill>
                <a:latin typeface="Arial" panose="020B0604020202020204" pitchFamily="34" charset="0"/>
                <a:cs typeface="Arial" panose="020B0604020202020204" pitchFamily="34" charset="0"/>
              </a:rPr>
              <a:t>I</a:t>
            </a:r>
            <a:r>
              <a:rPr lang="pt-BR" sz="3200" dirty="0" smtClean="0">
                <a:latin typeface="Arial" panose="020B0604020202020204" pitchFamily="34" charset="0"/>
                <a:cs typeface="Arial" panose="020B0604020202020204" pitchFamily="34" charset="0"/>
              </a:rPr>
              <a:t>a </a:t>
            </a:r>
            <a:r>
              <a:rPr lang="pt-BR" sz="3200" b="1" dirty="0" smtClean="0">
                <a:solidFill>
                  <a:srgbClr val="FF0000"/>
                </a:solidFill>
                <a:latin typeface="Arial" panose="020B0604020202020204" pitchFamily="34" charset="0"/>
                <a:cs typeface="Arial" panose="020B0604020202020204" pitchFamily="34" charset="0"/>
              </a:rPr>
              <a:t>At</a:t>
            </a:r>
            <a:r>
              <a:rPr lang="pt-BR" sz="3200" dirty="0" smtClean="0">
                <a:latin typeface="Arial" panose="020B0604020202020204" pitchFamily="34" charset="0"/>
                <a:cs typeface="Arial" panose="020B0604020202020204" pitchFamily="34" charset="0"/>
              </a:rPr>
              <a:t>acar</a:t>
            </a:r>
            <a:endParaRPr lang="pt-B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FF0000"/>
                </a:solidFill>
                <a:latin typeface="Arial" panose="020B0604020202020204" pitchFamily="34" charset="0"/>
                <a:cs typeface="Arial" panose="020B0604020202020204" pitchFamily="34" charset="0"/>
              </a:rPr>
              <a:t>LIGAÇÕES QUÍMICAS</a:t>
            </a:r>
            <a:endParaRPr lang="pt-BR" b="1" dirty="0">
              <a:solidFill>
                <a:srgbClr val="FF0000"/>
              </a:solidFill>
              <a:latin typeface="Arial" panose="020B0604020202020204" pitchFamily="34" charset="0"/>
              <a:cs typeface="Arial" panose="020B0604020202020204" pitchFamily="34" charset="0"/>
            </a:endParaRPr>
          </a:p>
        </p:txBody>
      </p:sp>
      <p:sp>
        <p:nvSpPr>
          <p:cNvPr id="4" name="Espaço Reservado para Texto 3"/>
          <p:cNvSpPr>
            <a:spLocks noGrp="1"/>
          </p:cNvSpPr>
          <p:nvPr>
            <p:ph type="body" sz="half" idx="2"/>
          </p:nvPr>
        </p:nvSpPr>
        <p:spPr>
          <a:xfrm>
            <a:off x="839788" y="2057399"/>
            <a:ext cx="3932237" cy="4261513"/>
          </a:xfrm>
        </p:spPr>
        <p:txBody>
          <a:bodyPr>
            <a:normAutofit lnSpcReduction="10000"/>
          </a:bodyPr>
          <a:lstStyle/>
          <a:p>
            <a:pPr algn="ctr"/>
            <a:r>
              <a:rPr lang="pt-BR" sz="1800" b="1" dirty="0" smtClean="0">
                <a:solidFill>
                  <a:srgbClr val="FF0000"/>
                </a:solidFill>
                <a:latin typeface="Arial" panose="020B0604020202020204" pitchFamily="34" charset="0"/>
                <a:cs typeface="Arial" panose="020B0604020202020204" pitchFamily="34" charset="0"/>
              </a:rPr>
              <a:t>Ligação Iônica: Metal com Não Metal</a:t>
            </a:r>
          </a:p>
          <a:p>
            <a:pPr algn="ctr"/>
            <a:r>
              <a:rPr lang="pt-BR" sz="1800" b="1" dirty="0" smtClean="0">
                <a:solidFill>
                  <a:srgbClr val="FF0000"/>
                </a:solidFill>
                <a:latin typeface="Arial" panose="020B0604020202020204" pitchFamily="34" charset="0"/>
                <a:cs typeface="Arial" panose="020B0604020202020204" pitchFamily="34" charset="0"/>
              </a:rPr>
              <a:t>Transferência de Elétrons</a:t>
            </a:r>
          </a:p>
          <a:p>
            <a:pPr algn="ctr"/>
            <a:r>
              <a:rPr lang="pt-BR" sz="1800" b="1" dirty="0" err="1" smtClean="0">
                <a:solidFill>
                  <a:srgbClr val="FF0000"/>
                </a:solidFill>
                <a:latin typeface="Arial" panose="020B0604020202020204" pitchFamily="34" charset="0"/>
                <a:cs typeface="Arial" panose="020B0604020202020204" pitchFamily="34" charset="0"/>
              </a:rPr>
              <a:t>Ex</a:t>
            </a:r>
            <a:r>
              <a:rPr lang="pt-BR" sz="1800" b="1" dirty="0" smtClean="0">
                <a:solidFill>
                  <a:srgbClr val="FF0000"/>
                </a:solidFill>
                <a:latin typeface="Arial" panose="020B0604020202020204" pitchFamily="34" charset="0"/>
                <a:cs typeface="Arial" panose="020B0604020202020204" pitchFamily="34" charset="0"/>
              </a:rPr>
              <a:t>: </a:t>
            </a:r>
            <a:r>
              <a:rPr lang="pt-BR" sz="1800" b="1" dirty="0" err="1" smtClean="0">
                <a:solidFill>
                  <a:srgbClr val="FF0000"/>
                </a:solidFill>
                <a:latin typeface="Arial" panose="020B0604020202020204" pitchFamily="34" charset="0"/>
                <a:cs typeface="Arial" panose="020B0604020202020204" pitchFamily="34" charset="0"/>
              </a:rPr>
              <a:t>NaCl</a:t>
            </a:r>
            <a:endParaRPr lang="pt-BR" sz="1800" b="1" dirty="0">
              <a:solidFill>
                <a:srgbClr val="FF0000"/>
              </a:solidFill>
              <a:latin typeface="Arial" panose="020B0604020202020204" pitchFamily="34" charset="0"/>
              <a:cs typeface="Arial" panose="020B0604020202020204" pitchFamily="34" charset="0"/>
            </a:endParaRPr>
          </a:p>
          <a:p>
            <a:pPr algn="ctr"/>
            <a:r>
              <a:rPr lang="pt-BR" sz="1800" b="1" dirty="0">
                <a:solidFill>
                  <a:srgbClr val="FF0000"/>
                </a:solidFill>
                <a:latin typeface="Arial" panose="020B0604020202020204" pitchFamily="34" charset="0"/>
                <a:cs typeface="Arial" panose="020B0604020202020204" pitchFamily="34" charset="0"/>
              </a:rPr>
              <a:t>Ligação </a:t>
            </a:r>
            <a:r>
              <a:rPr lang="pt-BR" sz="1800" b="1" dirty="0" smtClean="0">
                <a:solidFill>
                  <a:srgbClr val="FF0000"/>
                </a:solidFill>
                <a:latin typeface="Arial" panose="020B0604020202020204" pitchFamily="34" charset="0"/>
                <a:cs typeface="Arial" panose="020B0604020202020204" pitchFamily="34" charset="0"/>
              </a:rPr>
              <a:t>Covalente:   </a:t>
            </a:r>
            <a:r>
              <a:rPr lang="pt-BR" sz="1800" b="1" dirty="0">
                <a:solidFill>
                  <a:srgbClr val="FF0000"/>
                </a:solidFill>
                <a:latin typeface="Arial" panose="020B0604020202020204" pitchFamily="34" charset="0"/>
                <a:cs typeface="Arial" panose="020B0604020202020204" pitchFamily="34" charset="0"/>
              </a:rPr>
              <a:t>Não </a:t>
            </a:r>
            <a:r>
              <a:rPr lang="pt-BR" sz="1800" b="1" dirty="0" smtClean="0">
                <a:solidFill>
                  <a:srgbClr val="FF0000"/>
                </a:solidFill>
                <a:latin typeface="Arial" panose="020B0604020202020204" pitchFamily="34" charset="0"/>
                <a:cs typeface="Arial" panose="020B0604020202020204" pitchFamily="34" charset="0"/>
              </a:rPr>
              <a:t>Metal </a:t>
            </a:r>
            <a:r>
              <a:rPr lang="pt-BR" sz="1800" b="1" dirty="0">
                <a:solidFill>
                  <a:srgbClr val="FF0000"/>
                </a:solidFill>
                <a:latin typeface="Arial" panose="020B0604020202020204" pitchFamily="34" charset="0"/>
                <a:cs typeface="Arial" panose="020B0604020202020204" pitchFamily="34" charset="0"/>
              </a:rPr>
              <a:t>com Não </a:t>
            </a:r>
            <a:r>
              <a:rPr lang="pt-BR" sz="1800" b="1" dirty="0" smtClean="0">
                <a:solidFill>
                  <a:srgbClr val="FF0000"/>
                </a:solidFill>
                <a:latin typeface="Arial" panose="020B0604020202020204" pitchFamily="34" charset="0"/>
                <a:cs typeface="Arial" panose="020B0604020202020204" pitchFamily="34" charset="0"/>
              </a:rPr>
              <a:t>Metal</a:t>
            </a:r>
          </a:p>
          <a:p>
            <a:pPr algn="ctr"/>
            <a:r>
              <a:rPr lang="pt-BR" sz="1800" b="1" dirty="0" smtClean="0">
                <a:solidFill>
                  <a:srgbClr val="FF0000"/>
                </a:solidFill>
                <a:latin typeface="Arial" panose="020B0604020202020204" pitchFamily="34" charset="0"/>
                <a:cs typeface="Arial" panose="020B0604020202020204" pitchFamily="34" charset="0"/>
              </a:rPr>
              <a:t>Pares eletrônicos</a:t>
            </a:r>
          </a:p>
          <a:p>
            <a:pPr algn="ctr"/>
            <a:r>
              <a:rPr lang="pt-BR" sz="1800" b="1" dirty="0" err="1">
                <a:solidFill>
                  <a:srgbClr val="FF0000"/>
                </a:solidFill>
                <a:latin typeface="Arial" panose="020B0604020202020204" pitchFamily="34" charset="0"/>
                <a:cs typeface="Arial" panose="020B0604020202020204" pitchFamily="34" charset="0"/>
              </a:rPr>
              <a:t>Ex</a:t>
            </a:r>
            <a:r>
              <a:rPr lang="pt-BR" sz="1800" b="1" dirty="0">
                <a:solidFill>
                  <a:srgbClr val="FF0000"/>
                </a:solidFill>
                <a:latin typeface="Arial" panose="020B0604020202020204" pitchFamily="34" charset="0"/>
                <a:cs typeface="Arial" panose="020B0604020202020204" pitchFamily="34" charset="0"/>
              </a:rPr>
              <a:t>: </a:t>
            </a:r>
            <a:r>
              <a:rPr lang="pt-BR" sz="1800" b="1" dirty="0" smtClean="0">
                <a:solidFill>
                  <a:srgbClr val="FF0000"/>
                </a:solidFill>
                <a:latin typeface="Arial" panose="020B0604020202020204" pitchFamily="34" charset="0"/>
                <a:cs typeface="Arial" panose="020B0604020202020204" pitchFamily="34" charset="0"/>
              </a:rPr>
              <a:t>CO</a:t>
            </a:r>
            <a:endParaRPr lang="pt-BR" sz="1800" b="1" dirty="0">
              <a:solidFill>
                <a:srgbClr val="FF0000"/>
              </a:solidFill>
              <a:latin typeface="Arial" panose="020B0604020202020204" pitchFamily="34" charset="0"/>
              <a:cs typeface="Arial" panose="020B0604020202020204" pitchFamily="34" charset="0"/>
            </a:endParaRPr>
          </a:p>
          <a:p>
            <a:pPr algn="ctr"/>
            <a:endParaRPr lang="pt-BR" sz="1800" b="1" dirty="0">
              <a:solidFill>
                <a:srgbClr val="FF0000"/>
              </a:solidFill>
              <a:latin typeface="Arial" panose="020B0604020202020204" pitchFamily="34" charset="0"/>
              <a:cs typeface="Arial" panose="020B0604020202020204" pitchFamily="34" charset="0"/>
            </a:endParaRPr>
          </a:p>
          <a:p>
            <a:pPr algn="ctr"/>
            <a:r>
              <a:rPr lang="pt-BR" sz="1800" b="1" dirty="0">
                <a:solidFill>
                  <a:srgbClr val="FF0000"/>
                </a:solidFill>
                <a:latin typeface="Arial" panose="020B0604020202020204" pitchFamily="34" charset="0"/>
                <a:cs typeface="Arial" panose="020B0604020202020204" pitchFamily="34" charset="0"/>
              </a:rPr>
              <a:t>Ligação </a:t>
            </a:r>
            <a:r>
              <a:rPr lang="pt-BR" sz="1800" b="1" dirty="0" smtClean="0">
                <a:solidFill>
                  <a:srgbClr val="FF0000"/>
                </a:solidFill>
                <a:latin typeface="Arial" panose="020B0604020202020204" pitchFamily="34" charset="0"/>
                <a:cs typeface="Arial" panose="020B0604020202020204" pitchFamily="34" charset="0"/>
              </a:rPr>
              <a:t>Metálica: </a:t>
            </a:r>
            <a:r>
              <a:rPr lang="pt-BR" sz="1800" b="1" dirty="0">
                <a:solidFill>
                  <a:srgbClr val="FF0000"/>
                </a:solidFill>
                <a:latin typeface="Arial" panose="020B0604020202020204" pitchFamily="34" charset="0"/>
                <a:cs typeface="Arial" panose="020B0604020202020204" pitchFamily="34" charset="0"/>
              </a:rPr>
              <a:t>Metal </a:t>
            </a:r>
            <a:r>
              <a:rPr lang="pt-BR" sz="1800" b="1" dirty="0" smtClean="0">
                <a:solidFill>
                  <a:srgbClr val="FF0000"/>
                </a:solidFill>
                <a:latin typeface="Arial" panose="020B0604020202020204" pitchFamily="34" charset="0"/>
                <a:cs typeface="Arial" panose="020B0604020202020204" pitchFamily="34" charset="0"/>
              </a:rPr>
              <a:t>com </a:t>
            </a:r>
            <a:r>
              <a:rPr lang="pt-BR" sz="1800" b="1" dirty="0">
                <a:solidFill>
                  <a:srgbClr val="FF0000"/>
                </a:solidFill>
                <a:latin typeface="Arial" panose="020B0604020202020204" pitchFamily="34" charset="0"/>
                <a:cs typeface="Arial" panose="020B0604020202020204" pitchFamily="34" charset="0"/>
              </a:rPr>
              <a:t>Metal</a:t>
            </a:r>
          </a:p>
          <a:p>
            <a:pPr algn="ctr"/>
            <a:r>
              <a:rPr lang="pt-BR" sz="1800" b="1" dirty="0" smtClean="0">
                <a:solidFill>
                  <a:srgbClr val="FF0000"/>
                </a:solidFill>
                <a:latin typeface="Arial" panose="020B0604020202020204" pitchFamily="34" charset="0"/>
                <a:cs typeface="Arial" panose="020B0604020202020204" pitchFamily="34" charset="0"/>
              </a:rPr>
              <a:t>Emaranhado de elétrons</a:t>
            </a:r>
          </a:p>
          <a:p>
            <a:pPr algn="ctr"/>
            <a:r>
              <a:rPr lang="pt-BR" sz="1800" b="1" dirty="0" smtClean="0">
                <a:solidFill>
                  <a:srgbClr val="FF0000"/>
                </a:solidFill>
                <a:latin typeface="Arial" panose="020B0604020202020204" pitchFamily="34" charset="0"/>
                <a:cs typeface="Arial" panose="020B0604020202020204" pitchFamily="34" charset="0"/>
              </a:rPr>
              <a:t>(mar de elétrons)</a:t>
            </a:r>
          </a:p>
          <a:p>
            <a:pPr algn="ctr"/>
            <a:r>
              <a:rPr lang="pt-BR" sz="1800" b="1" dirty="0" err="1">
                <a:solidFill>
                  <a:srgbClr val="FF0000"/>
                </a:solidFill>
                <a:latin typeface="Arial" panose="020B0604020202020204" pitchFamily="34" charset="0"/>
                <a:cs typeface="Arial" panose="020B0604020202020204" pitchFamily="34" charset="0"/>
              </a:rPr>
              <a:t>Ex</a:t>
            </a:r>
            <a:r>
              <a:rPr lang="pt-BR" sz="1800" b="1" dirty="0">
                <a:solidFill>
                  <a:srgbClr val="FF0000"/>
                </a:solidFill>
                <a:latin typeface="Arial" panose="020B0604020202020204" pitchFamily="34" charset="0"/>
                <a:cs typeface="Arial" panose="020B0604020202020204" pitchFamily="34" charset="0"/>
              </a:rPr>
              <a:t>: </a:t>
            </a:r>
            <a:r>
              <a:rPr lang="pt-BR" sz="1800" b="1" dirty="0" err="1" smtClean="0">
                <a:solidFill>
                  <a:srgbClr val="FF0000"/>
                </a:solidFill>
                <a:latin typeface="Arial" panose="020B0604020202020204" pitchFamily="34" charset="0"/>
                <a:cs typeface="Arial" panose="020B0604020202020204" pitchFamily="34" charset="0"/>
              </a:rPr>
              <a:t>AuAg</a:t>
            </a:r>
            <a:endParaRPr lang="pt-BR" sz="1800" b="1" dirty="0">
              <a:solidFill>
                <a:srgbClr val="FF0000"/>
              </a:solidFill>
              <a:latin typeface="Arial" panose="020B0604020202020204" pitchFamily="34" charset="0"/>
              <a:cs typeface="Arial" panose="020B0604020202020204" pitchFamily="34" charset="0"/>
            </a:endParaRPr>
          </a:p>
          <a:p>
            <a:pPr algn="ctr"/>
            <a:endParaRPr lang="pt-BR" sz="1800" b="1" dirty="0">
              <a:solidFill>
                <a:srgbClr val="FF0000"/>
              </a:solidFill>
              <a:latin typeface="Arial" panose="020B0604020202020204" pitchFamily="34" charset="0"/>
              <a:cs typeface="Arial" panose="020B0604020202020204" pitchFamily="34" charset="0"/>
            </a:endParaRPr>
          </a:p>
          <a:p>
            <a:endParaRPr lang="pt-BR" dirty="0"/>
          </a:p>
        </p:txBody>
      </p:sp>
      <p:pic>
        <p:nvPicPr>
          <p:cNvPr id="7" name="Picture 2" descr="Imagem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3404" y="1357287"/>
            <a:ext cx="6812036" cy="354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200" b="1" dirty="0" smtClean="0">
                <a:solidFill>
                  <a:srgbClr val="FF0000"/>
                </a:solidFill>
                <a:latin typeface="Arial" panose="020B0604020202020204" pitchFamily="34" charset="0"/>
                <a:cs typeface="Arial" panose="020B0604020202020204" pitchFamily="34" charset="0"/>
              </a:rPr>
              <a:t>PROPRIEDADES DOS ELEMENTOS</a:t>
            </a:r>
            <a:endParaRPr lang="pt-BR" sz="32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839273"/>
            <a:ext cx="10515600" cy="4351338"/>
          </a:xfrm>
        </p:spPr>
        <p:txBody>
          <a:bodyPr/>
          <a:lstStyle/>
          <a:p>
            <a:endParaRPr lang="pt-BR" dirty="0" smtClean="0"/>
          </a:p>
          <a:p>
            <a:endParaRPr lang="pt-BR" dirty="0"/>
          </a:p>
          <a:p>
            <a:endParaRPr lang="pt-BR" dirty="0" smtClean="0"/>
          </a:p>
          <a:p>
            <a:pPr marL="0" indent="0" algn="ctr">
              <a:buNone/>
            </a:pPr>
            <a:endParaRPr lang="pt-BR" dirty="0" smtClean="0"/>
          </a:p>
          <a:p>
            <a:pPr marL="0" indent="0" algn="ctr">
              <a:buNone/>
            </a:pPr>
            <a:r>
              <a:rPr lang="pt-BR" dirty="0" smtClean="0"/>
              <a:t>Sais de metais 1A e 2A quando queimados produzem cores distintas</a:t>
            </a:r>
          </a:p>
          <a:p>
            <a:pPr marL="0" indent="0" algn="ctr">
              <a:buNone/>
            </a:pPr>
            <a:r>
              <a:rPr lang="pt-BR" dirty="0" smtClean="0"/>
              <a:t> Exemplos:</a:t>
            </a:r>
          </a:p>
          <a:p>
            <a:pPr marL="0" indent="0" algn="ctr">
              <a:buNone/>
            </a:pPr>
            <a:r>
              <a:rPr lang="pt-BR" b="1" dirty="0" smtClean="0">
                <a:solidFill>
                  <a:srgbClr val="FFC000"/>
                </a:solidFill>
              </a:rPr>
              <a:t>Sódio = Amarelo           </a:t>
            </a:r>
            <a:r>
              <a:rPr lang="pt-BR" b="1" dirty="0" smtClean="0">
                <a:solidFill>
                  <a:srgbClr val="FF00FF"/>
                </a:solidFill>
              </a:rPr>
              <a:t>Potássio = Violeta          </a:t>
            </a:r>
            <a:r>
              <a:rPr lang="pt-BR" b="1" dirty="0" smtClean="0">
                <a:solidFill>
                  <a:srgbClr val="FF0000"/>
                </a:solidFill>
              </a:rPr>
              <a:t>Lítio = Vermelho</a:t>
            </a:r>
          </a:p>
          <a:p>
            <a:pPr marL="0" indent="0" algn="ctr">
              <a:buNone/>
            </a:pPr>
            <a:r>
              <a:rPr lang="pt-BR" b="1" dirty="0" smtClean="0">
                <a:solidFill>
                  <a:srgbClr val="CC3300"/>
                </a:solidFill>
              </a:rPr>
              <a:t>Cálcio = </a:t>
            </a:r>
            <a:r>
              <a:rPr lang="pt-BR" b="1" dirty="0" err="1" smtClean="0">
                <a:solidFill>
                  <a:srgbClr val="CC3300"/>
                </a:solidFill>
              </a:rPr>
              <a:t>Laranjado</a:t>
            </a:r>
            <a:r>
              <a:rPr lang="pt-BR" b="1" dirty="0" smtClean="0">
                <a:solidFill>
                  <a:srgbClr val="CC3300"/>
                </a:solidFill>
              </a:rPr>
              <a:t>           </a:t>
            </a:r>
            <a:r>
              <a:rPr lang="pt-BR" b="1" dirty="0" smtClean="0">
                <a:solidFill>
                  <a:srgbClr val="00B050"/>
                </a:solidFill>
              </a:rPr>
              <a:t>Bário = Verde</a:t>
            </a:r>
            <a:endParaRPr lang="pt-BR" b="1" dirty="0">
              <a:solidFill>
                <a:srgbClr val="00B050"/>
              </a:solidFill>
            </a:endParaRPr>
          </a:p>
        </p:txBody>
      </p:sp>
      <p:pic>
        <p:nvPicPr>
          <p:cNvPr id="4" name="Picture 2" descr="Resultado de imagem para propriedades periodic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8549"/>
            <a:ext cx="10515600" cy="22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7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96036"/>
            <a:ext cx="10515600" cy="5480927"/>
          </a:xfrm>
        </p:spPr>
        <p:txBody>
          <a:bodyPr>
            <a:normAutofit fontScale="92500" lnSpcReduction="10000"/>
          </a:bodyPr>
          <a:lstStyle/>
          <a:p>
            <a:pPr marL="0" indent="0" algn="ctr">
              <a:buNone/>
            </a:pPr>
            <a:r>
              <a:rPr lang="pt-BR" b="1" dirty="0"/>
              <a:t>Questão 91 –Enem </a:t>
            </a:r>
            <a:r>
              <a:rPr lang="pt-BR" b="1" dirty="0" smtClean="0"/>
              <a:t>2017</a:t>
            </a:r>
            <a:endParaRPr lang="pt-BR" dirty="0"/>
          </a:p>
          <a:p>
            <a:pPr marL="0" indent="0" algn="just">
              <a:buNone/>
            </a:pPr>
            <a:r>
              <a:rPr lang="pt-BR" b="1" dirty="0"/>
              <a:t>Um fato corriqueiro ao se cozinhar arroz é o derramamento de parte da água de cozimento sobre a chama azul do fogo, mudando-a para uma chama amarela. Essa mudança de cor pode suscitar interpretações diversas, relacionadas às substâncias presentes na água de cozimento. Além do sal de cozinha (</a:t>
            </a:r>
            <a:r>
              <a:rPr lang="pt-BR" b="1" dirty="0" err="1"/>
              <a:t>NaCl</a:t>
            </a:r>
            <a:r>
              <a:rPr lang="pt-BR" b="1" dirty="0"/>
              <a:t>), nela se encontram carboidratos, proteínas e sais minerais. Cientificamente, sabe-se que essa mudança de cor da chama ocorre </a:t>
            </a:r>
            <a:r>
              <a:rPr lang="pt-BR" b="1" dirty="0" smtClean="0"/>
              <a:t>pela:</a:t>
            </a:r>
            <a:endParaRPr lang="pt-BR" dirty="0"/>
          </a:p>
          <a:p>
            <a:r>
              <a:rPr lang="pt-BR" b="1" dirty="0"/>
              <a:t>a) reação do gás de cozinha com o sal, volatilizando gás cloro.</a:t>
            </a:r>
            <a:endParaRPr lang="pt-BR" dirty="0"/>
          </a:p>
          <a:p>
            <a:r>
              <a:rPr lang="pt-BR" b="1" dirty="0"/>
              <a:t>b) emissão de fótons pelo sódio, excitado por causa da chama.</a:t>
            </a:r>
            <a:endParaRPr lang="pt-BR" dirty="0"/>
          </a:p>
          <a:p>
            <a:r>
              <a:rPr lang="pt-BR" b="1" dirty="0"/>
              <a:t>c) produção de derivado amarelo, pela reação com o carboidrato.</a:t>
            </a:r>
            <a:endParaRPr lang="pt-BR" dirty="0"/>
          </a:p>
          <a:p>
            <a:r>
              <a:rPr lang="pt-BR" b="1" dirty="0"/>
              <a:t>d) reação do gás de cozinha com a água, formando gás hidrogênio.</a:t>
            </a:r>
            <a:endParaRPr lang="pt-BR" dirty="0"/>
          </a:p>
          <a:p>
            <a:r>
              <a:rPr lang="pt-BR" b="1" dirty="0"/>
              <a:t>e) excitação das moléculas de proteínas, com formação de luz amarela.</a:t>
            </a:r>
            <a:endParaRPr lang="pt-BR" dirty="0"/>
          </a:p>
          <a:p>
            <a:pPr marL="0" indent="0" algn="ctr">
              <a:buNone/>
            </a:pPr>
            <a:r>
              <a:rPr lang="pt-BR" b="1" dirty="0" smtClean="0">
                <a:solidFill>
                  <a:srgbClr val="FF0000"/>
                </a:solidFill>
                <a:latin typeface="Arial" panose="020B0604020202020204" pitchFamily="34" charset="0"/>
                <a:cs typeface="Arial" panose="020B0604020202020204" pitchFamily="34" charset="0"/>
              </a:rPr>
              <a:t>RESPOSTA LETRA B</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3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Berlim</Template>
  <TotalTime>2611</TotalTime>
  <Words>446</Words>
  <Application>Microsoft Office PowerPoint</Application>
  <PresentationFormat>Widescreen</PresentationFormat>
  <Paragraphs>110</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Algerian</vt:lpstr>
      <vt:lpstr>Arial</vt:lpstr>
      <vt:lpstr>Calibri</vt:lpstr>
      <vt:lpstr>Calibri Light</vt:lpstr>
      <vt:lpstr>Tema do Office</vt:lpstr>
      <vt:lpstr>ENEM 2018</vt:lpstr>
      <vt:lpstr>ASSUNTOS DE QUÍMICA DE MAIOR OCORRÊNCIA NO ENEM</vt:lpstr>
      <vt:lpstr> QUÍMICA GERAL </vt:lpstr>
      <vt:lpstr>Apresentação do PowerPoint</vt:lpstr>
      <vt:lpstr>Apresentação do PowerPoint</vt:lpstr>
      <vt:lpstr>PRINCIPAIS FAMÍLIAS (GRUPOS)</vt:lpstr>
      <vt:lpstr>LIGAÇÕES QUÍMICAS</vt:lpstr>
      <vt:lpstr>PROPRIEDADES DOS ELEMENTOS</vt:lpstr>
      <vt:lpstr>Apresentação do PowerPoint</vt:lpstr>
      <vt:lpstr>QUÍMICA ORGÂNICA</vt:lpstr>
      <vt:lpstr> ELEMENTOS ORGANÓGENOS </vt:lpstr>
      <vt:lpstr>ELEMENTOS ORGANÓGENOS: CHON / NHOC</vt:lpstr>
      <vt:lpstr>Apresentação do PowerPoint</vt:lpstr>
      <vt:lpstr>FUNÇÕES ORGÂNICAS </vt:lpstr>
      <vt:lpstr>Apresentação do PowerPoint</vt:lpstr>
      <vt:lpstr> FÍSICO-QUÍMICA </vt:lpstr>
      <vt:lpstr>ELETROQUÍMICA</vt:lpstr>
      <vt:lpstr>PROPRIEDADES COLIGATIVAS</vt:lpstr>
      <vt:lpstr>PRESSÃO OSMÓTICA</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ENEM 2018 AULÃO DE QUÍMICA</dc:title>
  <dc:creator>Professor Marcos</dc:creator>
  <cp:lastModifiedBy>Usuário do Windows</cp:lastModifiedBy>
  <cp:revision>31</cp:revision>
  <dcterms:created xsi:type="dcterms:W3CDTF">2018-10-24T11:18:39Z</dcterms:created>
  <dcterms:modified xsi:type="dcterms:W3CDTF">2018-10-29T15:05:06Z</dcterms:modified>
</cp:coreProperties>
</file>