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41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59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95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48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13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5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85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4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12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80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97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29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DD64-DF99-417D-BA7D-7EF6E844132F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602D-710B-4B8A-A5A3-7C3BAF30C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0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omunic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914"/>
            <a:ext cx="12192000" cy="596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12192000" cy="10559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LINGUAGEM, CÓDIGOS E SUAS TECNOLOGIAS</a:t>
            </a:r>
          </a:p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REVISÃO DE LÍNGUA PORTUGUESA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302828"/>
            <a:ext cx="12192000" cy="5551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Atilio Matozzo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prof_atilio@uniguacu.edu.br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iv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4" y="0"/>
            <a:ext cx="5994399" cy="6856823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536209" y="5226463"/>
            <a:ext cx="201881" cy="21375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265715" y="4136571"/>
            <a:ext cx="5994398" cy="6531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Verbos</a:t>
            </a:r>
            <a:endParaRPr lang="pt-BR" sz="3600" b="1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4281714" y="4572000"/>
            <a:ext cx="1422400" cy="333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4513281" y="4623388"/>
            <a:ext cx="1437576" cy="652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4471061" y="4569646"/>
            <a:ext cx="2016825" cy="15396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4365501" y="4570823"/>
            <a:ext cx="1897412" cy="1104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4281714" y="4622211"/>
            <a:ext cx="2206172" cy="1842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2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pen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86" y="0"/>
            <a:ext cx="538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2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tirinhas do armandi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43" y="1981201"/>
            <a:ext cx="9549735" cy="27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92267" y="391886"/>
            <a:ext cx="9840686" cy="12003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denotativo = </a:t>
            </a:r>
            <a:r>
              <a:rPr lang="pt-BR" alt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palavras usadas no seu sentido literal, mais restrito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(real)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92267" y="5050972"/>
            <a:ext cx="9712447" cy="12003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conotativo = </a:t>
            </a:r>
            <a:r>
              <a:rPr lang="pt-BR" alt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palavras usadas no seu sentido amplo, subjetivo (figurado)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35629" y="2797629"/>
            <a:ext cx="990600" cy="1055914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028704" y="1882048"/>
            <a:ext cx="1920833" cy="1003656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577446" y="2044709"/>
            <a:ext cx="1920833" cy="752920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6" name="Picture 8" descr="Resultado de imagem para Pens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6"/>
            <a:ext cx="12218562" cy="695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01880" y="249388"/>
            <a:ext cx="893065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MEU CORAÇÃO É UMA ESCOLA DE SAMBA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43955" y="969298"/>
            <a:ext cx="893065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ELA É UMA FLOR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19042" y="1830156"/>
            <a:ext cx="893065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OS CÃES LATEM MUITO ALTO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61348" y="2678040"/>
            <a:ext cx="893065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CÃO DE LADRA NÃO MORDE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9" grpId="0" animBg="1"/>
      <p:bldP spid="10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0011" y="21494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3" name="Imagem 1" descr="https://www.sistemanovi.com.br/basenovi/image/ConteudosDisciplinas/40/278/943/1198/400.png?pfdrid_c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44" y="62511"/>
            <a:ext cx="3856038" cy="32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008" y="111745"/>
            <a:ext cx="11756571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pt-BR" altLang="pt-BR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pt-BR" altLang="pt-BR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pt-BR" altLang="pt-BR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pt-BR" altLang="pt-BR" sz="12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pt-BR" altLang="pt-BR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pt-BR" altLang="pt-BR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pt-BR" altLang="pt-BR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pt-BR" altLang="pt-BR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pt-BR" altLang="pt-BR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Sobre a linguagem da tirinha, analise as asser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ões a seguir: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 expressão capa de invisibilidade est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sendo usada em sentido conotativo, pois, na verdade, os dois meninos não se tornam invis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veis por us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-la.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II 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 capa de invisibilidade significa a maneira como as pessoas que ficam nas ruas, pedindo esmola e vestidas com roupas velhas, são ignoradas pela sociedade, ou seja, tornam-se quase invis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veis.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III 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 conota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ão 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frequentemente usada em tirinhas, porque, nesse tipo de linguagem, o uso do texto e das imagens nos d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possibilidades de interpreta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ões criativas.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Assinale a alternativa correta: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Both"/>
              <a:tabLst>
                <a:tab pos="269875" algn="l"/>
              </a:tabLst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I, apenas.</a:t>
            </a:r>
            <a:endParaRPr lang="pt-BR" altLang="pt-BR" sz="1000" dirty="0"/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Both"/>
              <a:tabLst>
                <a:tab pos="269875" algn="l"/>
              </a:tabLst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II, apenas.</a:t>
            </a:r>
            <a:endParaRPr lang="pt-BR" altLang="pt-BR" sz="1000" dirty="0"/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Both"/>
              <a:tabLst>
                <a:tab pos="269875" algn="l"/>
              </a:tabLst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III, apenas;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Both"/>
              <a:tabLst>
                <a:tab pos="269875" algn="l"/>
              </a:tabLst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e II, apenas.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Both"/>
              <a:tabLst>
                <a:tab pos="269875" algn="l"/>
              </a:tabLst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I, II e III estão corretas.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80011" y="6555179"/>
            <a:ext cx="201881" cy="21375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560616" y="3716976"/>
            <a:ext cx="4982688" cy="326572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81892" y="4120736"/>
            <a:ext cx="10177152" cy="326572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87780" y="4581445"/>
            <a:ext cx="3848594" cy="326572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0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Pen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3" y="23090"/>
            <a:ext cx="9892145" cy="669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6936" y="247659"/>
            <a:ext cx="8930652" cy="584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FUNÇÕES DA LINGUAGEM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6936" y="3860565"/>
            <a:ext cx="5567549" cy="584775"/>
          </a:xfrm>
          <a:prstGeom prst="rect">
            <a:avLst/>
          </a:prstGeom>
          <a:solidFill>
            <a:srgbClr val="943C81"/>
          </a:solidFill>
          <a:ln>
            <a:solidFill>
              <a:srgbClr val="943C81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FUNÇÃO METALINGUÍSTICA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6936" y="3181247"/>
            <a:ext cx="4152406" cy="584775"/>
          </a:xfrm>
          <a:prstGeom prst="rect">
            <a:avLst/>
          </a:prstGeom>
          <a:solidFill>
            <a:srgbClr val="943C81"/>
          </a:solidFill>
          <a:ln>
            <a:solidFill>
              <a:srgbClr val="943C81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FUNÇÃO FÁTICA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6937" y="2497714"/>
            <a:ext cx="4152406" cy="584775"/>
          </a:xfrm>
          <a:prstGeom prst="rect">
            <a:avLst/>
          </a:prstGeom>
          <a:solidFill>
            <a:srgbClr val="943C81"/>
          </a:solidFill>
          <a:ln>
            <a:solidFill>
              <a:srgbClr val="943C81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FUNÇÃO CONATIVA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6937" y="1814181"/>
            <a:ext cx="4152406" cy="584775"/>
          </a:xfrm>
          <a:prstGeom prst="rect">
            <a:avLst/>
          </a:prstGeom>
          <a:solidFill>
            <a:srgbClr val="943C81"/>
          </a:solidFill>
          <a:ln>
            <a:solidFill>
              <a:srgbClr val="943C81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FUNÇÃO EMOTIVA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6937" y="1122714"/>
            <a:ext cx="4152406" cy="584775"/>
          </a:xfrm>
          <a:prstGeom prst="rect">
            <a:avLst/>
          </a:prstGeom>
          <a:solidFill>
            <a:srgbClr val="943C81"/>
          </a:solidFill>
          <a:ln>
            <a:solidFill>
              <a:srgbClr val="943C81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FUNÇÃO REFERENCIAL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6936" y="4570625"/>
            <a:ext cx="4152406" cy="584775"/>
          </a:xfrm>
          <a:prstGeom prst="rect">
            <a:avLst/>
          </a:prstGeom>
          <a:solidFill>
            <a:srgbClr val="943C81"/>
          </a:solidFill>
          <a:ln>
            <a:solidFill>
              <a:srgbClr val="943C81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FUNÇÃO POÉTICA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8343" y="178590"/>
            <a:ext cx="114844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200" b="1" i="0" dirty="0" smtClean="0">
                <a:effectLst/>
                <a:latin typeface="Droid Serif"/>
              </a:rPr>
              <a:t>Desabafo</a:t>
            </a:r>
          </a:p>
          <a:p>
            <a:pPr fontAlgn="base"/>
            <a:endParaRPr lang="pt-BR" sz="2200" b="0" i="0" dirty="0" smtClean="0">
              <a:effectLst/>
              <a:latin typeface="Droid Serif"/>
            </a:endParaRPr>
          </a:p>
          <a:p>
            <a:pPr algn="just" fontAlgn="base"/>
            <a:r>
              <a:rPr lang="pt-BR" sz="2200" b="0" i="0" dirty="0" smtClean="0">
                <a:effectLst/>
                <a:latin typeface="Droid Serif"/>
              </a:rPr>
              <a:t>Desculpem-me, mas não dá pra fazer uma </a:t>
            </a:r>
            <a:r>
              <a:rPr lang="pt-BR" sz="2200" b="0" i="0" dirty="0" err="1" smtClean="0">
                <a:effectLst/>
                <a:latin typeface="Droid Serif"/>
              </a:rPr>
              <a:t>cronicazinha</a:t>
            </a:r>
            <a:r>
              <a:rPr lang="pt-BR" sz="2200" b="0" i="0" dirty="0" smtClean="0">
                <a:effectLst/>
                <a:latin typeface="Droid Serif"/>
              </a:rPr>
              <a:t> divertida hoje. Simplesmente não dá. Não tem como disfarçar: esta é uma típica manhã de segunda-feira. A começar pela luz acesa da sala que esqueci ontem à noite. Seis recados para serem respondidos na secretária eletrônica. Recados chatos. Contas para pagar que venceram ontem. Estou nervoso. Estou zangado.</a:t>
            </a:r>
          </a:p>
          <a:p>
            <a:pPr algn="r" fontAlgn="base"/>
            <a:r>
              <a:rPr lang="pt-BR" sz="2200" b="0" i="0" baseline="-25000" dirty="0" smtClean="0">
                <a:effectLst/>
                <a:latin typeface="Droid Serif"/>
              </a:rPr>
              <a:t>CARNEIRO, J. E. Veja, 11 set. 2002 (fragmento).</a:t>
            </a:r>
            <a:endParaRPr lang="pt-BR" sz="2200" b="0" i="0" dirty="0" smtClean="0">
              <a:effectLst/>
              <a:latin typeface="Droid Serif"/>
            </a:endParaRPr>
          </a:p>
          <a:p>
            <a:pPr algn="just" fontAlgn="base"/>
            <a:endParaRPr lang="pt-BR" sz="2200" b="0" i="0" dirty="0" smtClean="0">
              <a:effectLst/>
              <a:latin typeface="Droid Serif"/>
            </a:endParaRPr>
          </a:p>
          <a:p>
            <a:pPr algn="just" fontAlgn="base"/>
            <a:r>
              <a:rPr lang="pt-BR" sz="2200" b="0" i="0" dirty="0" smtClean="0">
                <a:effectLst/>
                <a:latin typeface="Droid Serif"/>
              </a:rPr>
              <a:t>Nos textos em geral, é comum a manifestação simultânea de várias funções da linguagem, com o predomínio, entretanto, de uma sobre as outras. No fragmento da crônica </a:t>
            </a:r>
            <a:r>
              <a:rPr lang="pt-BR" sz="2200" b="0" i="1" dirty="0" smtClean="0">
                <a:effectLst/>
                <a:latin typeface="Droid Serif"/>
              </a:rPr>
              <a:t>Desabafo</a:t>
            </a:r>
            <a:r>
              <a:rPr lang="pt-BR" sz="2200" b="0" i="0" dirty="0" smtClean="0">
                <a:effectLst/>
                <a:latin typeface="Droid Serif"/>
              </a:rPr>
              <a:t>, a função da linguagem predominante é a emotiva ou expressiva, pois</a:t>
            </a:r>
          </a:p>
          <a:p>
            <a:pPr fontAlgn="base"/>
            <a:endParaRPr lang="pt-BR" sz="2200" b="0" i="0" dirty="0" smtClean="0">
              <a:effectLst/>
              <a:latin typeface="Droid Serif"/>
            </a:endParaRPr>
          </a:p>
          <a:p>
            <a:pPr fontAlgn="base"/>
            <a:r>
              <a:rPr lang="pt-BR" sz="2200" b="0" i="0" dirty="0" smtClean="0">
                <a:effectLst/>
                <a:latin typeface="Droid Serif"/>
              </a:rPr>
              <a:t>(A) o discurso do enunciador tem como foco o próprio código.</a:t>
            </a:r>
            <a:br>
              <a:rPr lang="pt-BR" sz="2200" b="0" i="0" dirty="0" smtClean="0">
                <a:effectLst/>
                <a:latin typeface="Droid Serif"/>
              </a:rPr>
            </a:br>
            <a:r>
              <a:rPr lang="pt-BR" sz="2200" b="0" i="0" dirty="0" smtClean="0">
                <a:effectLst/>
                <a:latin typeface="Droid Serif"/>
              </a:rPr>
              <a:t>(B) a atitude do enunciador se sobrepõe àquilo que está sendo dito.</a:t>
            </a:r>
            <a:br>
              <a:rPr lang="pt-BR" sz="2200" b="0" i="0" dirty="0" smtClean="0">
                <a:effectLst/>
                <a:latin typeface="Droid Serif"/>
              </a:rPr>
            </a:br>
            <a:r>
              <a:rPr lang="pt-BR" sz="2200" b="0" i="0" dirty="0" smtClean="0">
                <a:effectLst/>
                <a:latin typeface="Droid Serif"/>
              </a:rPr>
              <a:t>(C) o interlocutor é o foco do enunciador na construção da mensagem.</a:t>
            </a:r>
            <a:br>
              <a:rPr lang="pt-BR" sz="2200" b="0" i="0" dirty="0" smtClean="0">
                <a:effectLst/>
                <a:latin typeface="Droid Serif"/>
              </a:rPr>
            </a:br>
            <a:r>
              <a:rPr lang="pt-BR" sz="2200" b="0" i="0" dirty="0" smtClean="0">
                <a:effectLst/>
                <a:latin typeface="Droid Serif"/>
              </a:rPr>
              <a:t>(D) o referente é o elemento que se sobressai em detrimento dos demais.</a:t>
            </a:r>
            <a:br>
              <a:rPr lang="pt-BR" sz="2200" b="0" i="0" dirty="0" smtClean="0">
                <a:effectLst/>
                <a:latin typeface="Droid Serif"/>
              </a:rPr>
            </a:br>
            <a:r>
              <a:rPr lang="pt-BR" sz="2200" b="0" i="0" dirty="0" smtClean="0">
                <a:effectLst/>
                <a:latin typeface="Droid Serif"/>
              </a:rPr>
              <a:t>(E) o enunciador tem como objetivo principal a manutenção da comunicação.</a:t>
            </a:r>
            <a:endParaRPr lang="pt-BR" sz="2200" b="0" i="0" dirty="0">
              <a:effectLst/>
              <a:latin typeface="Droid Serif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45325" y="4933208"/>
            <a:ext cx="349332" cy="34636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51262" y="4650179"/>
            <a:ext cx="11278589" cy="175432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função emotiva da linguagem prioriza o discurso subjetivo, onde o emissor transmite suas emoções e sentimentos.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925286" y="1524000"/>
            <a:ext cx="8632371" cy="217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158836" y="2244436"/>
            <a:ext cx="7667502" cy="237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conhe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34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79470"/>
            <a:ext cx="12192001" cy="337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275737" y="3776352"/>
            <a:ext cx="1116984" cy="308029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397456" y="3939767"/>
            <a:ext cx="1116984" cy="289225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648690" y="354740"/>
            <a:ext cx="889461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</a:rPr>
              <a:t>SEMÂNTICA</a:t>
            </a:r>
            <a:endParaRPr lang="pt-BR" sz="54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Resultado de imagem para SemÃ¢n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rede semÃ¢nt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" y="1428964"/>
            <a:ext cx="12096997" cy="54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0"/>
            <a:ext cx="12192000" cy="1428964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/>
              <a:t>REDE SEMÂNTICA</a:t>
            </a:r>
            <a:endParaRPr lang="pt-BR" sz="5400" b="1" dirty="0"/>
          </a:p>
        </p:txBody>
      </p:sp>
      <p:pic>
        <p:nvPicPr>
          <p:cNvPr id="5128" name="Picture 8" descr="Resultado de imagem para pens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0706" y="-7598"/>
            <a:ext cx="6436426" cy="6858000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3918858" y="5423098"/>
            <a:ext cx="201881" cy="21375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6994566" y="5070764"/>
            <a:ext cx="558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 para Cima 24"/>
          <p:cNvSpPr/>
          <p:nvPr/>
        </p:nvSpPr>
        <p:spPr>
          <a:xfrm rot="2737365">
            <a:off x="3502115" y="2351596"/>
            <a:ext cx="635690" cy="1890336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2" descr="Imagem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" y="3086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esultado de imagem para propagandas racist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1162"/>
            <a:ext cx="12192000" cy="68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ângulo 25"/>
          <p:cNvSpPr/>
          <p:nvPr/>
        </p:nvSpPr>
        <p:spPr>
          <a:xfrm>
            <a:off x="3645725" y="1505891"/>
            <a:ext cx="2933205" cy="662228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3752603" y="2628416"/>
            <a:ext cx="1318161" cy="66461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1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2" grpId="0" animBg="1"/>
      <p:bldP spid="20" grpId="0" animBg="1"/>
      <p:bldP spid="25" grpId="0" animBg="1"/>
      <p:bldP spid="26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Resultado de imagem para semió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03515" y="609600"/>
            <a:ext cx="10591799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O que é o sentido? 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03515" y="1634698"/>
            <a:ext cx="105918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Como a construção do sentido acontece?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03515" y="2659796"/>
            <a:ext cx="10591799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Emissor </a:t>
            </a:r>
            <a:r>
              <a:rPr lang="pt-BR" sz="4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Receptor</a:t>
            </a:r>
            <a:r>
              <a:rPr lang="pt-BR" sz="4800" b="1" dirty="0" smtClean="0">
                <a:solidFill>
                  <a:schemeClr val="bg1"/>
                </a:solidFill>
              </a:rPr>
              <a:t> 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099457" y="4310743"/>
            <a:ext cx="2264229" cy="22751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Contexto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9" name="Seta para a direita 7"/>
          <p:cNvSpPr/>
          <p:nvPr/>
        </p:nvSpPr>
        <p:spPr>
          <a:xfrm>
            <a:off x="3526971" y="5279572"/>
            <a:ext cx="1447800" cy="63137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138056" y="4393767"/>
            <a:ext cx="2264229" cy="22751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Leitor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7728855" y="5279572"/>
            <a:ext cx="1447800" cy="63137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9350829" y="4393767"/>
            <a:ext cx="2264229" cy="22751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Contexto</a:t>
            </a:r>
            <a:endParaRPr lang="pt-BR" sz="2800" b="1" dirty="0">
              <a:solidFill>
                <a:srgbClr val="002060"/>
              </a:solidFill>
            </a:endParaRPr>
          </a:p>
        </p:txBody>
      </p:sp>
      <p:cxnSp>
        <p:nvCxnSpPr>
          <p:cNvPr id="13" name="Conector angulado 13"/>
          <p:cNvCxnSpPr>
            <a:stCxn id="12" idx="0"/>
          </p:cNvCxnSpPr>
          <p:nvPr/>
        </p:nvCxnSpPr>
        <p:spPr>
          <a:xfrm rot="16200000" flipV="1">
            <a:off x="6103665" y="14488"/>
            <a:ext cx="409215" cy="8349344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3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pens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77" y="0"/>
            <a:ext cx="6863937" cy="68580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028209" y="6198920"/>
            <a:ext cx="201881" cy="21375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885704" y="2244436"/>
            <a:ext cx="855023" cy="320634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028209" y="0"/>
            <a:ext cx="6127666" cy="2244436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0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280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Droid Serif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17</cp:revision>
  <dcterms:created xsi:type="dcterms:W3CDTF">2018-10-24T18:57:22Z</dcterms:created>
  <dcterms:modified xsi:type="dcterms:W3CDTF">2018-10-27T01:25:18Z</dcterms:modified>
</cp:coreProperties>
</file>