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  <p:sldMasterId id="2147483941" r:id="rId2"/>
  </p:sldMasterIdLst>
  <p:sldIdLst>
    <p:sldId id="262" r:id="rId3"/>
    <p:sldId id="263" r:id="rId4"/>
    <p:sldId id="264" r:id="rId5"/>
    <p:sldId id="265" r:id="rId6"/>
    <p:sldId id="266" r:id="rId7"/>
    <p:sldId id="256" r:id="rId8"/>
    <p:sldId id="257" r:id="rId9"/>
    <p:sldId id="258" r:id="rId10"/>
    <p:sldId id="259" r:id="rId11"/>
    <p:sldId id="260" r:id="rId12"/>
    <p:sldId id="261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69" r:id="rId34"/>
    <p:sldId id="290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80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399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808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900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37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340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5770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920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84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7850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15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1217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269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006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9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845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74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7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7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239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131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62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95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D907990-B632-4C96-8F76-ED29EAB0835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194DB-22E9-4478-AC0B-D096EDF9B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254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4627" y="4845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       </a:t>
            </a:r>
            <a:r>
              <a:rPr lang="pt-BR" sz="4400" b="1" dirty="0" smtClean="0">
                <a:latin typeface="+mn-lt"/>
              </a:rPr>
              <a:t>Faculdades Integradas Vale do Iguaçu</a:t>
            </a:r>
            <a:endParaRPr lang="pt-BR" sz="4400" b="1" dirty="0">
              <a:latin typeface="+mn-lt"/>
            </a:endParaRPr>
          </a:p>
        </p:txBody>
      </p:sp>
      <p:pic>
        <p:nvPicPr>
          <p:cNvPr id="10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3987" y="2628106"/>
            <a:ext cx="4276725" cy="2752725"/>
          </a:xfrm>
          <a:prstGeom prst="rect">
            <a:avLst/>
          </a:prstGeom>
        </p:spPr>
      </p:pic>
      <p:pic>
        <p:nvPicPr>
          <p:cNvPr id="2050" name="Picture 2" descr="Resultado de imagem para uniguaÃ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0" y="218485"/>
            <a:ext cx="1795105" cy="135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3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589982" y="257579"/>
            <a:ext cx="1603417" cy="528034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ª lei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 flipH="1">
            <a:off x="4397809" y="870528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de cantos arredondados 5"/>
          <p:cNvSpPr/>
          <p:nvPr/>
        </p:nvSpPr>
        <p:spPr>
          <a:xfrm>
            <a:off x="3024113" y="1326529"/>
            <a:ext cx="2735157" cy="126212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Princípio fundamental da dinâmica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4391685" y="2614416"/>
            <a:ext cx="5" cy="4099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2917054" y="3011514"/>
            <a:ext cx="2949261" cy="528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Relaciona a</a:t>
            </a:r>
            <a:endParaRPr lang="pt-BR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4391673" y="3447250"/>
            <a:ext cx="11" cy="3133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2658253" y="3760631"/>
            <a:ext cx="3466839" cy="63106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Força aplicada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4391667" y="4407793"/>
            <a:ext cx="5" cy="4099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2917036" y="4817764"/>
            <a:ext cx="2949261" cy="528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à</a:t>
            </a:r>
            <a:endParaRPr lang="pt-BR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4391666" y="5243832"/>
            <a:ext cx="11" cy="3133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de cantos arredondados 15"/>
          <p:cNvSpPr/>
          <p:nvPr/>
        </p:nvSpPr>
        <p:spPr>
          <a:xfrm>
            <a:off x="2211322" y="5557213"/>
            <a:ext cx="4360687" cy="63106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Aceleração do corpo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8" name="Conector reto 17"/>
          <p:cNvCxnSpPr>
            <a:stCxn id="16" idx="3"/>
          </p:cNvCxnSpPr>
          <p:nvPr/>
        </p:nvCxnSpPr>
        <p:spPr>
          <a:xfrm flipV="1">
            <a:off x="6572009" y="5872745"/>
            <a:ext cx="292430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6864439" y="1043191"/>
            <a:ext cx="0" cy="48295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V="1">
            <a:off x="6864440" y="1043190"/>
            <a:ext cx="1584100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H="1">
            <a:off x="8448538" y="1068951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de cantos arredondados 25"/>
          <p:cNvSpPr/>
          <p:nvPr/>
        </p:nvSpPr>
        <p:spPr>
          <a:xfrm>
            <a:off x="7051177" y="1569077"/>
            <a:ext cx="3065172" cy="63106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Calcula-se por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7" name="Conector de seta reta 26"/>
          <p:cNvCxnSpPr/>
          <p:nvPr/>
        </p:nvCxnSpPr>
        <p:spPr>
          <a:xfrm flipH="1">
            <a:off x="8448538" y="2215172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de cantos arredondados 27"/>
          <p:cNvSpPr/>
          <p:nvPr/>
        </p:nvSpPr>
        <p:spPr>
          <a:xfrm>
            <a:off x="7250805" y="2742130"/>
            <a:ext cx="2395466" cy="63106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F = m . a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9" name="Conector de seta reta 28"/>
          <p:cNvCxnSpPr/>
          <p:nvPr/>
        </p:nvCxnSpPr>
        <p:spPr>
          <a:xfrm flipH="1">
            <a:off x="8448533" y="3384997"/>
            <a:ext cx="5" cy="37563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/>
          <p:cNvSpPr/>
          <p:nvPr/>
        </p:nvSpPr>
        <p:spPr>
          <a:xfrm>
            <a:off x="6973902" y="3697304"/>
            <a:ext cx="2949261" cy="528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Onde:</a:t>
            </a:r>
            <a:endParaRPr lang="pt-BR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1" name="Conector de seta reta 30"/>
          <p:cNvCxnSpPr/>
          <p:nvPr/>
        </p:nvCxnSpPr>
        <p:spPr>
          <a:xfrm flipH="1">
            <a:off x="8448532" y="4150215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de cantos arredondados 32"/>
          <p:cNvSpPr/>
          <p:nvPr/>
        </p:nvSpPr>
        <p:spPr>
          <a:xfrm>
            <a:off x="7156869" y="4678249"/>
            <a:ext cx="3576331" cy="1510029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F = Força (N) </a:t>
            </a:r>
          </a:p>
          <a:p>
            <a:r>
              <a:rPr lang="pt-BR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 = massa (kg) </a:t>
            </a:r>
          </a:p>
          <a:p>
            <a:r>
              <a:rPr lang="pt-BR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 = aceleração (m/s</a:t>
            </a:r>
            <a:r>
              <a:rPr lang="pt-BR" sz="2200" baseline="30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r>
              <a:rPr lang="pt-BR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  <a:endParaRPr lang="pt-BR" sz="2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Picture 2" descr="Resultado de imagem para 2Âª lei de Newton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347" y="2714178"/>
            <a:ext cx="2868258" cy="177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18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10" grpId="0" animBg="1"/>
      <p:bldP spid="14" grpId="0"/>
      <p:bldP spid="16" grpId="0" animBg="1"/>
      <p:bldP spid="26" grpId="0" animBg="1"/>
      <p:bldP spid="28" grpId="0" animBg="1"/>
      <p:bldP spid="30" grpId="0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237705" y="753415"/>
            <a:ext cx="1603417" cy="528034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3ª lei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 flipH="1">
            <a:off x="3039414" y="1262131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de cantos arredondados 5"/>
          <p:cNvSpPr/>
          <p:nvPr/>
        </p:nvSpPr>
        <p:spPr>
          <a:xfrm>
            <a:off x="1671835" y="1803047"/>
            <a:ext cx="2735157" cy="126212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Ação e Reação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3039408" y="3090934"/>
            <a:ext cx="5" cy="4099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564777" y="3423634"/>
            <a:ext cx="2949261" cy="528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Diz que</a:t>
            </a:r>
            <a:endParaRPr lang="pt-BR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>
            <a:off x="3023088" y="3895857"/>
            <a:ext cx="11" cy="3133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1289668" y="4270410"/>
            <a:ext cx="3466839" cy="1640993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Para toda ação existe sempre uma reação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 flipV="1">
            <a:off x="4756507" y="5344711"/>
            <a:ext cx="292430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 flipV="1">
            <a:off x="5014567" y="753415"/>
            <a:ext cx="34371" cy="459129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5014567" y="741405"/>
            <a:ext cx="3289174" cy="234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H="1">
            <a:off x="8288395" y="797816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7040406" y="1367038"/>
            <a:ext cx="3020098" cy="584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Que tem como característica</a:t>
            </a:r>
            <a:endParaRPr lang="pt-BR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>
          <a:xfrm flipV="1">
            <a:off x="5950672" y="2215720"/>
            <a:ext cx="242059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 flipV="1">
            <a:off x="8371266" y="2230795"/>
            <a:ext cx="242059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flipH="1">
            <a:off x="5950672" y="2257836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flipH="1">
            <a:off x="8371265" y="2065963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H="1">
            <a:off x="10783908" y="2193139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de cantos arredondados 31"/>
          <p:cNvSpPr/>
          <p:nvPr/>
        </p:nvSpPr>
        <p:spPr>
          <a:xfrm>
            <a:off x="5140941" y="2820480"/>
            <a:ext cx="1906206" cy="1131188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Mesmo módulo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7469529" y="2695126"/>
            <a:ext cx="1906206" cy="1131188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Mesmo direção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9598329" y="2708295"/>
            <a:ext cx="2065633" cy="1131188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Sentidos opostos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7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1" grpId="0" animBg="1"/>
      <p:bldP spid="22" grpId="0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2" y="126609"/>
            <a:ext cx="8738577" cy="6792450"/>
          </a:xfrm>
          <a:prstGeom prst="rect">
            <a:avLst/>
          </a:prstGeom>
        </p:spPr>
      </p:pic>
      <p:sp>
        <p:nvSpPr>
          <p:cNvPr id="5" name="Texto explicativo em forma de nuvem 4"/>
          <p:cNvSpPr/>
          <p:nvPr/>
        </p:nvSpPr>
        <p:spPr>
          <a:xfrm>
            <a:off x="7439751" y="-115529"/>
            <a:ext cx="5182263" cy="3511754"/>
          </a:xfrm>
          <a:prstGeom prst="cloudCallout">
            <a:avLst>
              <a:gd name="adj1" fmla="val -69373"/>
              <a:gd name="adj2" fmla="val 43669"/>
            </a:avLst>
          </a:prstGeom>
          <a:solidFill>
            <a:srgbClr val="0070C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Toda ação tem uma reação.</a:t>
            </a:r>
          </a:p>
          <a:p>
            <a:pPr algn="ctr"/>
            <a:r>
              <a:rPr lang="pt-BR" sz="2400" b="1" dirty="0" smtClean="0"/>
              <a:t>Mesmo </a:t>
            </a:r>
            <a:r>
              <a:rPr lang="pt-BR" sz="2400" b="1" dirty="0"/>
              <a:t>Módulo</a:t>
            </a:r>
          </a:p>
          <a:p>
            <a:pPr algn="ctr"/>
            <a:r>
              <a:rPr lang="pt-BR" sz="2400" b="1" dirty="0"/>
              <a:t>Mesma direção</a:t>
            </a:r>
          </a:p>
          <a:p>
            <a:pPr algn="ctr"/>
            <a:r>
              <a:rPr lang="pt-BR" sz="2400" b="1" dirty="0"/>
              <a:t>Sentidos oposto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658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6600" dirty="0">
                <a:latin typeface="Arial Black" pitchFamily="34" charset="0"/>
              </a:rPr>
              <a:t>CINEMÁTICA</a:t>
            </a:r>
            <a:endParaRPr lang="pt-BR" sz="6600" dirty="0">
              <a:latin typeface="Arial Black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>
                <a:latin typeface="Arial Black" pitchFamily="34" charset="0"/>
              </a:rPr>
              <a:t>FÍSICA</a:t>
            </a:r>
            <a:endParaRPr lang="pt-BR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863752" y="404664"/>
            <a:ext cx="432048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atin typeface="Arial Black" pitchFamily="34" charset="0"/>
              </a:rPr>
              <a:t>Cinemática</a:t>
            </a:r>
            <a:endParaRPr lang="pt-BR" sz="4400" dirty="0">
              <a:latin typeface="Arial Black" pitchFamily="34" charset="0"/>
            </a:endParaRPr>
          </a:p>
        </p:txBody>
      </p:sp>
      <p:cxnSp>
        <p:nvCxnSpPr>
          <p:cNvPr id="14" name="Conector reto 13"/>
          <p:cNvCxnSpPr>
            <a:stCxn id="4" idx="2"/>
          </p:cNvCxnSpPr>
          <p:nvPr/>
        </p:nvCxnSpPr>
        <p:spPr>
          <a:xfrm>
            <a:off x="6023992" y="1340768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5123892" y="1700808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Parte da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21" name="Conector reto 20"/>
          <p:cNvCxnSpPr/>
          <p:nvPr/>
        </p:nvCxnSpPr>
        <p:spPr>
          <a:xfrm>
            <a:off x="6021257" y="2180619"/>
            <a:ext cx="0" cy="573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de cantos arredondados 21"/>
          <p:cNvSpPr/>
          <p:nvPr/>
        </p:nvSpPr>
        <p:spPr>
          <a:xfrm>
            <a:off x="4511824" y="2636913"/>
            <a:ext cx="3024336" cy="1205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 Black" pitchFamily="34" charset="0"/>
              </a:rPr>
              <a:t>Mecânica Clássica</a:t>
            </a:r>
            <a:endParaRPr lang="pt-BR" sz="3200" dirty="0">
              <a:latin typeface="Arial Black" pitchFamily="34" charset="0"/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6021257" y="3842824"/>
            <a:ext cx="0" cy="573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/>
          <p:cNvSpPr/>
          <p:nvPr/>
        </p:nvSpPr>
        <p:spPr>
          <a:xfrm>
            <a:off x="5145952" y="4416718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que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28" name="Conector reto 27"/>
          <p:cNvCxnSpPr/>
          <p:nvPr/>
        </p:nvCxnSpPr>
        <p:spPr>
          <a:xfrm flipH="1">
            <a:off x="3395700" y="4704750"/>
            <a:ext cx="2232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de cantos arredondados 28"/>
          <p:cNvSpPr/>
          <p:nvPr/>
        </p:nvSpPr>
        <p:spPr>
          <a:xfrm>
            <a:off x="1883532" y="5222808"/>
            <a:ext cx="3024336" cy="1374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itchFamily="34" charset="0"/>
              </a:rPr>
              <a:t>Estuda os corpos em movimento</a:t>
            </a:r>
            <a:endParaRPr lang="pt-BR" sz="2800" dirty="0">
              <a:latin typeface="Arial Black" pitchFamily="34" charset="0"/>
            </a:endParaRPr>
          </a:p>
        </p:txBody>
      </p:sp>
      <p:cxnSp>
        <p:nvCxnSpPr>
          <p:cNvPr id="31" name="Conector de seta reta 30"/>
          <p:cNvCxnSpPr>
            <a:endCxn id="29" idx="0"/>
          </p:cNvCxnSpPr>
          <p:nvPr/>
        </p:nvCxnSpPr>
        <p:spPr>
          <a:xfrm>
            <a:off x="3395700" y="4704750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 flipH="1">
            <a:off x="6420036" y="4704750"/>
            <a:ext cx="2232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>
            <a:off x="8612057" y="4704750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de cantos arredondados 36"/>
          <p:cNvSpPr/>
          <p:nvPr/>
        </p:nvSpPr>
        <p:spPr>
          <a:xfrm>
            <a:off x="6946153" y="5222809"/>
            <a:ext cx="3326311" cy="1205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Não se preocupa com suas causas</a:t>
            </a:r>
            <a:endParaRPr lang="pt-BR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90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/>
      <p:bldP spid="22" grpId="0" animBg="1"/>
      <p:bldP spid="26" grpId="0"/>
      <p:bldP spid="29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4295801" y="836713"/>
            <a:ext cx="3326311" cy="1205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Não se preocupa com suas causas</a:t>
            </a:r>
            <a:endParaRPr lang="pt-BR" sz="2400" dirty="0">
              <a:latin typeface="Arial Black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5925776" y="2042624"/>
            <a:ext cx="0" cy="573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H="1">
            <a:off x="3726707" y="2616518"/>
            <a:ext cx="2232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3726707" y="2616518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5925776" y="2616518"/>
            <a:ext cx="2232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8117797" y="2616518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2214539" y="3148075"/>
            <a:ext cx="3024336" cy="1374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itchFamily="34" charset="0"/>
              </a:rPr>
              <a:t>Sentido</a:t>
            </a:r>
            <a:endParaRPr lang="pt-BR" sz="2800" dirty="0">
              <a:latin typeface="Arial Black" pitchFamily="34" charset="0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6605629" y="3148075"/>
            <a:ext cx="3024336" cy="1374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itchFamily="34" charset="0"/>
              </a:rPr>
              <a:t>Direção</a:t>
            </a:r>
            <a:endParaRPr lang="pt-BR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78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863752" y="404664"/>
            <a:ext cx="432048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atin typeface="Arial Black" pitchFamily="34" charset="0"/>
              </a:rPr>
              <a:t>Cinemática</a:t>
            </a:r>
            <a:endParaRPr lang="pt-BR" sz="4400" dirty="0">
              <a:latin typeface="Arial Black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6023992" y="1340768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5123892" y="1700808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Pode ser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 flipH="1">
            <a:off x="3863752" y="1988840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3863586" y="1988840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H="1">
            <a:off x="6659101" y="1988840"/>
            <a:ext cx="14586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8102976" y="1988840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de cantos arredondados 11"/>
          <p:cNvSpPr/>
          <p:nvPr/>
        </p:nvSpPr>
        <p:spPr>
          <a:xfrm>
            <a:off x="2351584" y="2506898"/>
            <a:ext cx="3024336" cy="687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itchFamily="34" charset="0"/>
              </a:rPr>
              <a:t>Escalar</a:t>
            </a:r>
            <a:endParaRPr lang="pt-BR" sz="2800" dirty="0">
              <a:latin typeface="Arial Black" pitchFamily="34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6590808" y="2509992"/>
            <a:ext cx="3024336" cy="68417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itchFamily="34" charset="0"/>
              </a:rPr>
              <a:t>Vetorial </a:t>
            </a:r>
            <a:endParaRPr lang="pt-BR" sz="2800" dirty="0">
              <a:latin typeface="Arial Black" pitchFamily="34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3833142" y="3194170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2933042" y="3698226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Envolve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18" name="Conector reto 17"/>
          <p:cNvCxnSpPr/>
          <p:nvPr/>
        </p:nvCxnSpPr>
        <p:spPr>
          <a:xfrm>
            <a:off x="3814720" y="4274290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de cantos arredondados 18"/>
          <p:cNvSpPr/>
          <p:nvPr/>
        </p:nvSpPr>
        <p:spPr>
          <a:xfrm>
            <a:off x="2302552" y="4809148"/>
            <a:ext cx="3024336" cy="1374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itchFamily="34" charset="0"/>
              </a:rPr>
              <a:t>Grandezas escalares para cálculos</a:t>
            </a:r>
            <a:endParaRPr lang="pt-BR" sz="2800" dirty="0">
              <a:latin typeface="Arial Black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8117797" y="3194170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7217697" y="3698226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Envolve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8099375" y="4274290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6355206" y="4778346"/>
            <a:ext cx="1747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H="1">
            <a:off x="8117799" y="4778346"/>
            <a:ext cx="16380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6355205" y="4809148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8117797" y="4778346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>
            <a:off x="9755849" y="4778346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de cantos arredondados 31"/>
          <p:cNvSpPr/>
          <p:nvPr/>
        </p:nvSpPr>
        <p:spPr>
          <a:xfrm>
            <a:off x="5566706" y="5327206"/>
            <a:ext cx="1576999" cy="68417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Módulo</a:t>
            </a:r>
            <a:r>
              <a:rPr lang="pt-BR" sz="2800" dirty="0">
                <a:latin typeface="Arial Black" pitchFamily="34" charset="0"/>
              </a:rPr>
              <a:t> </a:t>
            </a:r>
            <a:endParaRPr lang="pt-BR" sz="2800" dirty="0">
              <a:latin typeface="Arial Black" pitchFamily="34" charset="0"/>
            </a:endParaRP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7229091" y="5331175"/>
            <a:ext cx="1576999" cy="68417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Direção</a:t>
            </a:r>
            <a:r>
              <a:rPr lang="pt-BR" sz="2800" dirty="0">
                <a:latin typeface="Arial Black" pitchFamily="34" charset="0"/>
              </a:rPr>
              <a:t> </a:t>
            </a:r>
            <a:endParaRPr lang="pt-BR" sz="2800" dirty="0">
              <a:latin typeface="Arial Black" pitchFamily="34" charset="0"/>
            </a:endParaRP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8967351" y="5327207"/>
            <a:ext cx="1576999" cy="68417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Sentido</a:t>
            </a:r>
            <a:r>
              <a:rPr lang="pt-BR" sz="2800" dirty="0">
                <a:latin typeface="Arial Black" pitchFamily="34" charset="0"/>
              </a:rPr>
              <a:t> </a:t>
            </a:r>
            <a:endParaRPr lang="pt-BR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82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 animBg="1"/>
      <p:bldP spid="13" grpId="0" animBg="1"/>
      <p:bldP spid="17" grpId="0"/>
      <p:bldP spid="19" grpId="0" animBg="1"/>
      <p:bldP spid="21" grpId="0"/>
      <p:bldP spid="32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4367808" y="548680"/>
            <a:ext cx="3024336" cy="687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itchFamily="34" charset="0"/>
              </a:rPr>
              <a:t>Escalar</a:t>
            </a:r>
            <a:endParaRPr lang="pt-BR" sz="2800" dirty="0">
              <a:latin typeface="Arial Black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5879976" y="1196752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4979876" y="1700808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Envolve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 flipH="1">
            <a:off x="3719736" y="1996480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3719570" y="1996480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de cantos arredondados 8"/>
          <p:cNvSpPr/>
          <p:nvPr/>
        </p:nvSpPr>
        <p:spPr>
          <a:xfrm>
            <a:off x="2207568" y="2514538"/>
            <a:ext cx="3024336" cy="20665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Movimento Uniforme </a:t>
            </a:r>
            <a:endParaRPr lang="pt-BR" sz="2400" dirty="0">
              <a:latin typeface="Arial Black" pitchFamily="34" charset="0"/>
            </a:endParaRPr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6659101" y="1988840"/>
            <a:ext cx="14586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8102976" y="1988840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de cantos arredondados 11"/>
          <p:cNvSpPr/>
          <p:nvPr/>
        </p:nvSpPr>
        <p:spPr>
          <a:xfrm>
            <a:off x="6456989" y="2534484"/>
            <a:ext cx="3321616" cy="204664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Movimento Uniformemente Variado</a:t>
            </a:r>
            <a:endParaRPr lang="pt-BR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06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937705" y="362336"/>
            <a:ext cx="4824536" cy="10801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itchFamily="34" charset="0"/>
              </a:rPr>
              <a:t>Movimento Uniforme</a:t>
            </a:r>
            <a:endParaRPr lang="pt-BR" sz="2800" dirty="0">
              <a:latin typeface="Arial Black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5879976" y="1426778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4965843" y="1650442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Possui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 flipH="1">
            <a:off x="3201647" y="1946114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3235908" y="1946114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6645069" y="1938474"/>
            <a:ext cx="19894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8634555" y="1938474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1941507" y="2464172"/>
            <a:ext cx="2520280" cy="1108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Aceleração nula </a:t>
            </a:r>
            <a:endParaRPr lang="pt-BR" sz="2400" dirty="0">
              <a:latin typeface="Arial Black" pitchFamily="34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7374415" y="2491820"/>
            <a:ext cx="2520280" cy="1081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Velocidade constante</a:t>
            </a:r>
            <a:endParaRPr lang="pt-BR" sz="2400" dirty="0">
              <a:latin typeface="Arial Black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>
          <a:xfrm flipH="1">
            <a:off x="4448291" y="3148608"/>
            <a:ext cx="769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4951810" y="2860576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ou seja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19" name="Conector reto 18"/>
          <p:cNvCxnSpPr/>
          <p:nvPr/>
        </p:nvCxnSpPr>
        <p:spPr>
          <a:xfrm flipH="1">
            <a:off x="6442007" y="3148608"/>
            <a:ext cx="93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eta em curva para a direita 22"/>
          <p:cNvSpPr/>
          <p:nvPr/>
        </p:nvSpPr>
        <p:spPr>
          <a:xfrm rot="152526">
            <a:off x="1748541" y="860813"/>
            <a:ext cx="1107100" cy="5160475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2776249" y="5190501"/>
            <a:ext cx="2293002" cy="1046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Movimento Retilíneo </a:t>
            </a:r>
            <a:endParaRPr lang="pt-BR" sz="2400" dirty="0">
              <a:latin typeface="Arial Black" pitchFamily="34" charset="0"/>
            </a:endParaRPr>
          </a:p>
        </p:txBody>
      </p:sp>
      <p:sp>
        <p:nvSpPr>
          <p:cNvPr id="25" name="Retângulo de cantos arredondados 24"/>
          <p:cNvSpPr/>
          <p:nvPr/>
        </p:nvSpPr>
        <p:spPr>
          <a:xfrm>
            <a:off x="5273444" y="5187023"/>
            <a:ext cx="2520280" cy="1050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Movimento Curvilíneo </a:t>
            </a:r>
            <a:endParaRPr lang="pt-BR" sz="2400" dirty="0">
              <a:latin typeface="Arial Black" pitchFamily="34" charset="0"/>
            </a:endParaRPr>
          </a:p>
        </p:txBody>
      </p:sp>
      <p:cxnSp>
        <p:nvCxnSpPr>
          <p:cNvPr id="26" name="Conector de seta reta 25"/>
          <p:cNvCxnSpPr/>
          <p:nvPr/>
        </p:nvCxnSpPr>
        <p:spPr>
          <a:xfrm>
            <a:off x="4016619" y="4668964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H="1">
            <a:off x="3984107" y="4701578"/>
            <a:ext cx="2289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6273617" y="4701578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/>
          <p:cNvSpPr/>
          <p:nvPr/>
        </p:nvSpPr>
        <p:spPr>
          <a:xfrm>
            <a:off x="4228761" y="4128877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Pode ser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 descr="Resultado de imagem para velocimetro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24" y="3584222"/>
            <a:ext cx="2874276" cy="28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70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 animBg="1"/>
      <p:bldP spid="13" grpId="0" animBg="1"/>
      <p:bldP spid="18" grpId="0"/>
      <p:bldP spid="23" grpId="0" animBg="1"/>
      <p:bldP spid="24" grpId="0" animBg="1"/>
      <p:bldP spid="25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575721" y="404665"/>
            <a:ext cx="5784693" cy="10801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Movimento Uniformemente Variável</a:t>
            </a:r>
            <a:endParaRPr lang="pt-BR" sz="2400" dirty="0">
              <a:latin typeface="Arial Black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5879976" y="1426778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4979876" y="1930834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Possui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 flipH="1">
            <a:off x="3791744" y="2226506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3791744" y="2218866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de cantos arredondados 8"/>
          <p:cNvSpPr/>
          <p:nvPr/>
        </p:nvSpPr>
        <p:spPr>
          <a:xfrm>
            <a:off x="2531604" y="2750814"/>
            <a:ext cx="2520280" cy="931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Aceleração constante </a:t>
            </a:r>
            <a:endParaRPr lang="pt-BR" sz="2400" dirty="0">
              <a:latin typeface="Arial Black" pitchFamily="34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6394946" y="2750814"/>
            <a:ext cx="2520280" cy="93132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Diferente de zero </a:t>
            </a:r>
            <a:endParaRPr lang="pt-BR" sz="2400" dirty="0">
              <a:latin typeface="Arial Black" pitchFamily="34" charset="0"/>
            </a:endParaRPr>
          </a:p>
        </p:txBody>
      </p:sp>
      <p:cxnSp>
        <p:nvCxnSpPr>
          <p:cNvPr id="14" name="Conector reto 13"/>
          <p:cNvCxnSpPr/>
          <p:nvPr/>
        </p:nvCxnSpPr>
        <p:spPr>
          <a:xfrm flipH="1">
            <a:off x="5066629" y="3394104"/>
            <a:ext cx="2520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4583832" y="3106072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e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17" name="Conector reto 16"/>
          <p:cNvCxnSpPr/>
          <p:nvPr/>
        </p:nvCxnSpPr>
        <p:spPr>
          <a:xfrm flipH="1">
            <a:off x="5858004" y="3394104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ta em curva para a esquerda 17"/>
          <p:cNvSpPr/>
          <p:nvPr/>
        </p:nvSpPr>
        <p:spPr>
          <a:xfrm>
            <a:off x="9360413" y="889185"/>
            <a:ext cx="1080120" cy="5204111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4339586" y="5088663"/>
            <a:ext cx="2293002" cy="1046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Movimento Retilíneo </a:t>
            </a:r>
            <a:endParaRPr lang="pt-BR" sz="2400" dirty="0">
              <a:latin typeface="Arial Black" pitchFamily="34" charset="0"/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6836781" y="5085185"/>
            <a:ext cx="2520280" cy="1050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 Black" pitchFamily="34" charset="0"/>
              </a:rPr>
              <a:t>Movimento Curvilíneo </a:t>
            </a:r>
            <a:endParaRPr lang="pt-BR" sz="2400" dirty="0">
              <a:latin typeface="Arial Black" pitchFamily="34" charset="0"/>
            </a:endParaRPr>
          </a:p>
        </p:txBody>
      </p:sp>
      <p:cxnSp>
        <p:nvCxnSpPr>
          <p:cNvPr id="21" name="Conector de seta reta 20"/>
          <p:cNvCxnSpPr/>
          <p:nvPr/>
        </p:nvCxnSpPr>
        <p:spPr>
          <a:xfrm>
            <a:off x="5579956" y="4567126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H="1">
            <a:off x="5547444" y="4599740"/>
            <a:ext cx="2289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7836954" y="4599740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5854886" y="4106936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Pode ser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Resultado de imagem para velocimetro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8" y="3682136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2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3" grpId="0" animBg="1"/>
      <p:bldP spid="16" grpId="0"/>
      <p:bldP spid="18" grpId="0" animBg="1"/>
      <p:bldP spid="19" grpId="0" animBg="1"/>
      <p:bldP spid="20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660" y="225083"/>
            <a:ext cx="11617377" cy="2147100"/>
          </a:xfrm>
        </p:spPr>
        <p:txBody>
          <a:bodyPr>
            <a:noAutofit/>
          </a:bodyPr>
          <a:lstStyle/>
          <a:p>
            <a:pPr marL="0" indent="0"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Convenhamos,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que não é todo mundo que é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apaixonados por 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não é mesmo?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61" y="2016516"/>
            <a:ext cx="8167076" cy="45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01240" y="1219200"/>
            <a:ext cx="7543800" cy="1849760"/>
          </a:xfrm>
        </p:spPr>
        <p:txBody>
          <a:bodyPr/>
          <a:lstStyle/>
          <a:p>
            <a:r>
              <a:rPr lang="pt-BR" sz="9600" dirty="0">
                <a:latin typeface="Aharoni" pitchFamily="2" charset="-79"/>
                <a:cs typeface="Aharoni" pitchFamily="2" charset="-79"/>
              </a:rPr>
              <a:t>Energia</a:t>
            </a:r>
            <a:endParaRPr lang="pt-BR" sz="9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latin typeface="Berlin Sans FB" pitchFamily="34" charset="0"/>
              </a:rPr>
              <a:t>Física</a:t>
            </a:r>
            <a:endParaRPr lang="pt-BR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1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4007768" y="404664"/>
            <a:ext cx="3888432" cy="1224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</a:t>
            </a:r>
            <a:endParaRPr lang="pt-BR" sz="60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6" name="Conector reto 5"/>
          <p:cNvCxnSpPr>
            <a:stCxn id="4" idx="2"/>
          </p:cNvCxnSpPr>
          <p:nvPr/>
        </p:nvCxnSpPr>
        <p:spPr>
          <a:xfrm>
            <a:off x="5951984" y="1628800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5015880" y="1851720"/>
            <a:ext cx="187220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Divido em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5951984" y="2499792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3359696" y="2940371"/>
            <a:ext cx="259228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3359696" y="2940372"/>
            <a:ext cx="0" cy="48862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de cantos arredondados 13"/>
          <p:cNvSpPr/>
          <p:nvPr/>
        </p:nvSpPr>
        <p:spPr>
          <a:xfrm>
            <a:off x="1613248" y="3408218"/>
            <a:ext cx="3492896" cy="11729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 cinética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15" name="Conector reto 14"/>
          <p:cNvCxnSpPr/>
          <p:nvPr/>
        </p:nvCxnSpPr>
        <p:spPr>
          <a:xfrm flipH="1">
            <a:off x="5951984" y="2940371"/>
            <a:ext cx="259228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8537313" y="2919590"/>
            <a:ext cx="0" cy="48862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de cantos arredondados 16"/>
          <p:cNvSpPr/>
          <p:nvPr/>
        </p:nvSpPr>
        <p:spPr>
          <a:xfrm>
            <a:off x="6790865" y="3415145"/>
            <a:ext cx="3492896" cy="117291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 Potencial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04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4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836739" y="453270"/>
            <a:ext cx="5400600" cy="11729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 cinética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5" name="Conector reto 4"/>
          <p:cNvCxnSpPr>
            <a:endCxn id="6" idx="0"/>
          </p:cNvCxnSpPr>
          <p:nvPr/>
        </p:nvCxnSpPr>
        <p:spPr>
          <a:xfrm>
            <a:off x="4506951" y="1612326"/>
            <a:ext cx="0" cy="22508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3174803" y="1837415"/>
            <a:ext cx="2664296" cy="497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Necessita de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4494941" y="2335025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de cantos arredondados 7"/>
          <p:cNvSpPr/>
          <p:nvPr/>
        </p:nvSpPr>
        <p:spPr>
          <a:xfrm>
            <a:off x="2760503" y="2767073"/>
            <a:ext cx="3492896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Movimento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4491315" y="3487153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3159167" y="3919201"/>
            <a:ext cx="2664296" cy="633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Calcula-se por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4491315" y="4423257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de cantos arredondados 14"/>
          <p:cNvSpPr/>
          <p:nvPr/>
        </p:nvSpPr>
        <p:spPr>
          <a:xfrm>
            <a:off x="2743557" y="4851469"/>
            <a:ext cx="3492896" cy="14439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Ec</a:t>
            </a:r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 = </a:t>
            </a:r>
            <a:r>
              <a:rPr lang="pt-BR" sz="4000" u="sng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m.v</a:t>
            </a:r>
            <a:r>
              <a:rPr lang="pt-BR" sz="4000" u="sng" baseline="30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2</a:t>
            </a:r>
            <a:endParaRPr lang="pt-BR" sz="4000" u="sng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       2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1026" name="Picture 2" descr="Resultado de imagem para Corredo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2734947"/>
            <a:ext cx="3721907" cy="347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17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10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4007768" y="404664"/>
            <a:ext cx="3888432" cy="1224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 Potencial</a:t>
            </a:r>
            <a:endParaRPr lang="pt-BR" sz="60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5" name="Conector reto 4"/>
          <p:cNvCxnSpPr>
            <a:stCxn id="4" idx="2"/>
          </p:cNvCxnSpPr>
          <p:nvPr/>
        </p:nvCxnSpPr>
        <p:spPr>
          <a:xfrm>
            <a:off x="5951984" y="1628800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5015880" y="1851720"/>
            <a:ext cx="187220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Divido em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5951984" y="2499792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3782616" y="2940371"/>
            <a:ext cx="216936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3782616" y="2940372"/>
            <a:ext cx="0" cy="48862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1613248" y="3408218"/>
            <a:ext cx="4338736" cy="25410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 Potencial Gravitacional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11" name="Conector reto 10"/>
          <p:cNvCxnSpPr/>
          <p:nvPr/>
        </p:nvCxnSpPr>
        <p:spPr>
          <a:xfrm flipH="1">
            <a:off x="5951984" y="2940371"/>
            <a:ext cx="259228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8537313" y="2919590"/>
            <a:ext cx="0" cy="48862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de cantos arredondados 12"/>
          <p:cNvSpPr/>
          <p:nvPr/>
        </p:nvSpPr>
        <p:spPr>
          <a:xfrm>
            <a:off x="6790865" y="3415145"/>
            <a:ext cx="3492896" cy="253413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 Potencial</a:t>
            </a:r>
          </a:p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Elástica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584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919536" y="412430"/>
            <a:ext cx="6120680" cy="12137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 Potencial Gravitacional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5" name="Conector reto 4"/>
          <p:cNvCxnSpPr>
            <a:endCxn id="6" idx="0"/>
          </p:cNvCxnSpPr>
          <p:nvPr/>
        </p:nvCxnSpPr>
        <p:spPr>
          <a:xfrm>
            <a:off x="4979876" y="1646092"/>
            <a:ext cx="0" cy="22508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3647728" y="1871181"/>
            <a:ext cx="2664296" cy="497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Necessita de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4967866" y="2368791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de cantos arredondados 7"/>
          <p:cNvSpPr/>
          <p:nvPr/>
        </p:nvSpPr>
        <p:spPr>
          <a:xfrm>
            <a:off x="3233428" y="2800839"/>
            <a:ext cx="3492896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Altura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4964240" y="3520919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3632092" y="3952967"/>
            <a:ext cx="2664296" cy="633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Calcula-se por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4964240" y="4457023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de cantos arredondados 11"/>
          <p:cNvSpPr/>
          <p:nvPr/>
        </p:nvSpPr>
        <p:spPr>
          <a:xfrm>
            <a:off x="3100906" y="4915197"/>
            <a:ext cx="3726668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Epg</a:t>
            </a:r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 = </a:t>
            </a:r>
            <a:r>
              <a:rPr lang="pt-BR" sz="4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m.g.h</a:t>
            </a:r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        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2050" name="Picture 2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16" y="2908268"/>
            <a:ext cx="3670639" cy="275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0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10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887043" y="345259"/>
            <a:ext cx="5256584" cy="126706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 Potencial</a:t>
            </a:r>
          </a:p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Elástica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5" name="Conector reto 4"/>
          <p:cNvCxnSpPr>
            <a:endCxn id="6" idx="0"/>
          </p:cNvCxnSpPr>
          <p:nvPr/>
        </p:nvCxnSpPr>
        <p:spPr>
          <a:xfrm>
            <a:off x="4506951" y="1612326"/>
            <a:ext cx="0" cy="22508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3174803" y="1837415"/>
            <a:ext cx="2664296" cy="497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Necessita de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4494941" y="2335025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de cantos arredondados 7"/>
          <p:cNvSpPr/>
          <p:nvPr/>
        </p:nvSpPr>
        <p:spPr>
          <a:xfrm>
            <a:off x="2607123" y="2767073"/>
            <a:ext cx="3816424" cy="7200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Deformação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4491315" y="3487153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3159167" y="3919201"/>
            <a:ext cx="2664296" cy="633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Calcula-se por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4491315" y="4423257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de cantos arredondados 11"/>
          <p:cNvSpPr/>
          <p:nvPr/>
        </p:nvSpPr>
        <p:spPr>
          <a:xfrm>
            <a:off x="2743557" y="4851469"/>
            <a:ext cx="3492896" cy="14439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Ec</a:t>
            </a:r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 = </a:t>
            </a:r>
            <a:r>
              <a:rPr lang="pt-BR" sz="4000" u="sng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k</a:t>
            </a:r>
            <a:r>
              <a:rPr lang="pt-BR" sz="4000" u="sng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.∆x</a:t>
            </a:r>
            <a:r>
              <a:rPr lang="pt-BR" sz="4000" u="sng" baseline="30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2</a:t>
            </a:r>
            <a:endParaRPr lang="pt-BR" sz="4000" u="sng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       2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3074" name="Picture 2" descr="Resultado de imagem para mol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27" y="1898785"/>
            <a:ext cx="2840805" cy="449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30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10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791744" y="260648"/>
            <a:ext cx="4320480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 mecânica</a:t>
            </a:r>
            <a:endParaRPr lang="pt-BR" sz="48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5" name="Conector reto 4"/>
          <p:cNvCxnSpPr>
            <a:stCxn id="4" idx="2"/>
          </p:cNvCxnSpPr>
          <p:nvPr/>
        </p:nvCxnSpPr>
        <p:spPr>
          <a:xfrm>
            <a:off x="5951984" y="1628800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4511824" y="1851720"/>
            <a:ext cx="28803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é a soma da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5951984" y="2499792"/>
            <a:ext cx="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3359696" y="2940371"/>
            <a:ext cx="259228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3359696" y="2940372"/>
            <a:ext cx="0" cy="48862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1613248" y="3408218"/>
            <a:ext cx="3492896" cy="11729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 cinética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11" name="Conector reto 10"/>
          <p:cNvCxnSpPr/>
          <p:nvPr/>
        </p:nvCxnSpPr>
        <p:spPr>
          <a:xfrm flipH="1">
            <a:off x="5951984" y="2940371"/>
            <a:ext cx="259228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8537313" y="2919590"/>
            <a:ext cx="0" cy="48862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de cantos arredondados 12"/>
          <p:cNvSpPr/>
          <p:nvPr/>
        </p:nvSpPr>
        <p:spPr>
          <a:xfrm>
            <a:off x="6790865" y="3415145"/>
            <a:ext cx="3492896" cy="117291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Energia Potencial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4511824" y="4610976"/>
            <a:ext cx="2880320" cy="618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ou seja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3930289" y="5373216"/>
            <a:ext cx="4176465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Em = </a:t>
            </a:r>
            <a:r>
              <a:rPr lang="pt-BR" sz="4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Ec</a:t>
            </a:r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 + </a:t>
            </a:r>
            <a:r>
              <a:rPr lang="pt-BR" sz="4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Ep</a:t>
            </a:r>
            <a:endParaRPr lang="pt-BR" sz="54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4889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 animBg="1"/>
      <p:bldP spid="13" grpId="0" animBg="1"/>
      <p:bldP spid="21" grpId="0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207568" y="260648"/>
            <a:ext cx="5400600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Sistemas conservativos</a:t>
            </a:r>
            <a:endParaRPr lang="pt-BR" sz="48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4655840" y="1628800"/>
            <a:ext cx="0" cy="86409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de cantos arredondados 7"/>
          <p:cNvSpPr/>
          <p:nvPr/>
        </p:nvSpPr>
        <p:spPr>
          <a:xfrm>
            <a:off x="2963652" y="2519683"/>
            <a:ext cx="3384376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Em</a:t>
            </a:r>
            <a:r>
              <a:rPr lang="pt-BR" sz="4000" baseline="-25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f</a:t>
            </a:r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 = </a:t>
            </a:r>
            <a:r>
              <a:rPr lang="pt-BR" sz="4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Em</a:t>
            </a:r>
            <a:r>
              <a:rPr lang="pt-BR" sz="4000" baseline="-25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i</a:t>
            </a:r>
            <a:endParaRPr lang="pt-BR" sz="5400" baseline="-250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215680" y="3645025"/>
            <a:ext cx="2880320" cy="618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ou seja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804597" y="4263248"/>
            <a:ext cx="5702487" cy="13980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Não possui perda de energia</a:t>
            </a:r>
            <a:endParaRPr lang="pt-BR" sz="5400" baseline="-250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Texto explicativo em elipse 10"/>
          <p:cNvSpPr/>
          <p:nvPr/>
        </p:nvSpPr>
        <p:spPr>
          <a:xfrm>
            <a:off x="6456040" y="1628800"/>
            <a:ext cx="4032448" cy="2325336"/>
          </a:xfrm>
          <a:prstGeom prst="wedgeEllipseCallout">
            <a:avLst>
              <a:gd name="adj1" fmla="val -43888"/>
              <a:gd name="adj2" fmla="val 6111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</a:rPr>
              <a:t>Desconsideram o atrito e a resistência do ar.</a:t>
            </a:r>
            <a:endParaRPr lang="pt-BR" sz="2400" dirty="0">
              <a:solidFill>
                <a:schemeClr val="tx2">
                  <a:lumMod val="2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955539" y="260648"/>
            <a:ext cx="5400600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Sistemas </a:t>
            </a:r>
            <a:r>
              <a:rPr lang="pt-BR" sz="48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dissipativos</a:t>
            </a:r>
            <a:endParaRPr lang="pt-BR" sz="48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4655840" y="1628800"/>
            <a:ext cx="0" cy="86409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de cantos arredondados 5"/>
          <p:cNvSpPr/>
          <p:nvPr/>
        </p:nvSpPr>
        <p:spPr>
          <a:xfrm>
            <a:off x="2333582" y="2492896"/>
            <a:ext cx="4644516" cy="11521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dirty="0">
                <a:solidFill>
                  <a:schemeClr val="tx2">
                    <a:lumMod val="25000"/>
                  </a:schemeClr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  <a:t>τ</a:t>
            </a:r>
            <a:r>
              <a:rPr lang="pt-BR" sz="6600" dirty="0">
                <a:solidFill>
                  <a:schemeClr val="tx2">
                    <a:lumMod val="25000"/>
                  </a:schemeClr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  <a:t> </a:t>
            </a:r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= </a:t>
            </a:r>
            <a:r>
              <a:rPr lang="pt-BR" sz="4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Em</a:t>
            </a:r>
            <a:r>
              <a:rPr lang="pt-BR" sz="4000" baseline="-25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f</a:t>
            </a:r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 - </a:t>
            </a:r>
            <a:r>
              <a:rPr lang="pt-BR" sz="4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Em</a:t>
            </a:r>
            <a:r>
              <a:rPr lang="pt-BR" sz="4000" baseline="-25000" dirty="0" err="1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i</a:t>
            </a:r>
            <a:endParaRPr lang="pt-BR" sz="5400" baseline="-250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215680" y="3645025"/>
            <a:ext cx="2880320" cy="618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ou seja</a:t>
            </a:r>
            <a:endParaRPr lang="pt-B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2150098" y="4263247"/>
            <a:ext cx="4828001" cy="13980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  <a:cs typeface="Aharoni" pitchFamily="2" charset="-79"/>
              </a:rPr>
              <a:t>Possui perda de energia</a:t>
            </a:r>
            <a:endParaRPr lang="pt-BR" sz="5400" baseline="-25000" dirty="0">
              <a:solidFill>
                <a:schemeClr val="tx2">
                  <a:lumMod val="2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0" name="Texto explicativo em seta para a esquerda 9"/>
          <p:cNvSpPr/>
          <p:nvPr/>
        </p:nvSpPr>
        <p:spPr>
          <a:xfrm>
            <a:off x="6978098" y="4108691"/>
            <a:ext cx="3456384" cy="1707111"/>
          </a:xfrm>
          <a:prstGeom prst="leftArrowCallout">
            <a:avLst>
              <a:gd name="adj1" fmla="val 21745"/>
              <a:gd name="adj2" fmla="val 26013"/>
              <a:gd name="adj3" fmla="val 17017"/>
              <a:gd name="adj4" fmla="val 850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2">
                    <a:lumMod val="25000"/>
                  </a:schemeClr>
                </a:solidFill>
                <a:latin typeface="Arial Black" pitchFamily="34" charset="0"/>
              </a:rPr>
              <a:t>Consideram todas as perdas de energia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92971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01240" y="1219200"/>
            <a:ext cx="7543800" cy="1849760"/>
          </a:xfrm>
        </p:spPr>
        <p:txBody>
          <a:bodyPr/>
          <a:lstStyle/>
          <a:p>
            <a:r>
              <a:rPr lang="pt-BR" sz="9600" dirty="0" smtClean="0">
                <a:latin typeface="Aharoni" pitchFamily="2" charset="-79"/>
                <a:cs typeface="Aharoni" pitchFamily="2" charset="-79"/>
              </a:rPr>
              <a:t>Ondas</a:t>
            </a:r>
            <a:endParaRPr lang="pt-BR" sz="9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latin typeface="Berlin Sans FB" pitchFamily="34" charset="0"/>
              </a:rPr>
              <a:t>Física</a:t>
            </a:r>
            <a:endParaRPr lang="pt-BR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94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658794" y="1139870"/>
            <a:ext cx="9186785" cy="5718130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4968" y="311917"/>
            <a:ext cx="10917448" cy="64070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9900" dirty="0" smtClean="0">
                <a:latin typeface="Arial" panose="020B0604020202020204" pitchFamily="34" charset="0"/>
                <a:cs typeface="Arial" panose="020B0604020202020204" pitchFamily="34" charset="0"/>
              </a:rPr>
              <a:t>Calma!!!</a:t>
            </a:r>
            <a:endParaRPr lang="pt-BR" sz="19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94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467708" y="333373"/>
            <a:ext cx="4824536" cy="10801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Ondas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5879976" y="1426778"/>
            <a:ext cx="319" cy="3457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4965843" y="1650442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Podem ser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to 6"/>
          <p:cNvCxnSpPr>
            <a:stCxn id="6" idx="1"/>
          </p:cNvCxnSpPr>
          <p:nvPr/>
        </p:nvCxnSpPr>
        <p:spPr>
          <a:xfrm flipH="1" flipV="1">
            <a:off x="1913533" y="1931456"/>
            <a:ext cx="3052310" cy="70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1901585" y="1951819"/>
            <a:ext cx="11948" cy="5047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6645070" y="1931456"/>
            <a:ext cx="3071225" cy="70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9716295" y="1917479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747769" y="2435537"/>
            <a:ext cx="1908314" cy="785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/>
              <a:t>Mecânicas</a:t>
            </a:r>
            <a:endParaRPr lang="pt-BR" sz="2800" b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8423456" y="2497488"/>
            <a:ext cx="3254744" cy="789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dirty="0"/>
              <a:t>Eletromagnéticas</a:t>
            </a:r>
            <a:endParaRPr lang="pt-BR" sz="3200" b="1" dirty="0"/>
          </a:p>
        </p:txBody>
      </p:sp>
      <p:cxnSp>
        <p:nvCxnSpPr>
          <p:cNvPr id="26" name="Conector de seta reta 25"/>
          <p:cNvCxnSpPr/>
          <p:nvPr/>
        </p:nvCxnSpPr>
        <p:spPr>
          <a:xfrm>
            <a:off x="1667049" y="5653745"/>
            <a:ext cx="1074306" cy="2687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1573737" y="4430559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>
            <a:off x="1575581" y="3221502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>
            <a:off x="10189850" y="3286707"/>
            <a:ext cx="0" cy="3869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>
            <a:off x="10189850" y="4306080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de cantos arredondados 32"/>
          <p:cNvSpPr/>
          <p:nvPr/>
        </p:nvSpPr>
        <p:spPr>
          <a:xfrm>
            <a:off x="747769" y="3818966"/>
            <a:ext cx="1651937" cy="6115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atin typeface="Arial Black" pitchFamily="34" charset="0"/>
              </a:rPr>
              <a:t>Som</a:t>
            </a:r>
            <a:endParaRPr lang="pt-BR" sz="2400" dirty="0">
              <a:latin typeface="Arial Black" pitchFamily="34" charset="0"/>
            </a:endParaRP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9439798" y="3703467"/>
            <a:ext cx="1500104" cy="594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atin typeface="Arial Black" pitchFamily="34" charset="0"/>
              </a:rPr>
              <a:t>Luz</a:t>
            </a:r>
            <a:endParaRPr lang="pt-BR" sz="2400" dirty="0">
              <a:latin typeface="Arial Black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355" y="3664849"/>
            <a:ext cx="6167355" cy="2717086"/>
          </a:xfrm>
          <a:prstGeom prst="rect">
            <a:avLst/>
          </a:prstGeom>
        </p:spPr>
      </p:pic>
      <p:sp>
        <p:nvSpPr>
          <p:cNvPr id="38" name="Retângulo de cantos arredondados 37"/>
          <p:cNvSpPr/>
          <p:nvPr/>
        </p:nvSpPr>
        <p:spPr>
          <a:xfrm>
            <a:off x="9250359" y="4824138"/>
            <a:ext cx="2585677" cy="594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atin typeface="Arial Black" pitchFamily="34" charset="0"/>
              </a:rPr>
              <a:t>Transversais</a:t>
            </a:r>
            <a:endParaRPr lang="pt-BR" sz="2400" dirty="0">
              <a:latin typeface="Arial Black" pitchFamily="34" charset="0"/>
            </a:endParaRPr>
          </a:p>
        </p:txBody>
      </p:sp>
      <p:cxnSp>
        <p:nvCxnSpPr>
          <p:cNvPr id="39" name="Conector de seta reta 38"/>
          <p:cNvCxnSpPr>
            <a:stCxn id="38" idx="1"/>
          </p:cNvCxnSpPr>
          <p:nvPr/>
        </p:nvCxnSpPr>
        <p:spPr>
          <a:xfrm flipH="1" flipV="1">
            <a:off x="7976382" y="4555631"/>
            <a:ext cx="1273977" cy="5656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de cantos arredondados 43"/>
          <p:cNvSpPr/>
          <p:nvPr/>
        </p:nvSpPr>
        <p:spPr>
          <a:xfrm>
            <a:off x="406118" y="5042152"/>
            <a:ext cx="2335237" cy="6115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atin typeface="Arial Black" pitchFamily="34" charset="0"/>
              </a:rPr>
              <a:t>Longitudinal</a:t>
            </a:r>
            <a:endParaRPr lang="pt-BR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35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 animBg="1"/>
      <p:bldP spid="13" grpId="0" animBg="1"/>
      <p:bldP spid="33" grpId="0" animBg="1"/>
      <p:bldP spid="34" grpId="0" animBg="1"/>
      <p:bldP spid="38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095757" y="404665"/>
            <a:ext cx="2275714" cy="487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Propagação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 flipH="1">
            <a:off x="3583589" y="652409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2510099" y="3816946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H="1">
            <a:off x="7347393" y="652409"/>
            <a:ext cx="14586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9222378" y="3816946"/>
            <a:ext cx="0" cy="518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de cantos arredondados 11"/>
          <p:cNvSpPr/>
          <p:nvPr/>
        </p:nvSpPr>
        <p:spPr>
          <a:xfrm>
            <a:off x="1641278" y="1667748"/>
            <a:ext cx="3884621" cy="2117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latin typeface="Arial Black" pitchFamily="34" charset="0"/>
              </a:rPr>
              <a:t>se </a:t>
            </a:r>
            <a:r>
              <a:rPr lang="pt-BR" sz="2800" dirty="0">
                <a:latin typeface="Arial Black" pitchFamily="34" charset="0"/>
              </a:rPr>
              <a:t>propagam com maior velocidade em meios </a:t>
            </a:r>
            <a:r>
              <a:rPr lang="pt-BR" sz="2800" dirty="0" smtClean="0">
                <a:latin typeface="Arial Black" pitchFamily="34" charset="0"/>
              </a:rPr>
              <a:t>mais </a:t>
            </a:r>
            <a:r>
              <a:rPr lang="pt-BR" sz="2800" dirty="0">
                <a:latin typeface="Arial Black" pitchFamily="34" charset="0"/>
              </a:rPr>
              <a:t>densos</a:t>
            </a:r>
            <a:endParaRPr lang="pt-BR" sz="2800" dirty="0">
              <a:latin typeface="Arial Black" pitchFamily="34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7321983" y="1636456"/>
            <a:ext cx="3773227" cy="218049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latin typeface="Arial Black" pitchFamily="34" charset="0"/>
              </a:rPr>
              <a:t>se propagam com maior velocidade em meios menos densos</a:t>
            </a:r>
            <a:endParaRPr lang="pt-BR" sz="2800" dirty="0">
              <a:latin typeface="Arial Black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933042" y="3698226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3801127" y="4946119"/>
            <a:ext cx="2290183" cy="836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atin typeface="Arial Black" pitchFamily="34" charset="0"/>
              </a:rPr>
              <a:t>V</a:t>
            </a:r>
            <a:r>
              <a:rPr lang="pt-BR" sz="2400" baseline="-25000" dirty="0" smtClean="0">
                <a:latin typeface="Arial Black" pitchFamily="34" charset="0"/>
              </a:rPr>
              <a:t>ar</a:t>
            </a:r>
            <a:r>
              <a:rPr lang="pt-B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⋍340 m/s</a:t>
            </a:r>
            <a:endParaRPr lang="pt-BR" sz="2400" b="1" dirty="0">
              <a:latin typeface="Arial Black" pitchFamily="34" charset="0"/>
            </a:endParaRPr>
          </a:p>
        </p:txBody>
      </p:sp>
      <p:sp>
        <p:nvSpPr>
          <p:cNvPr id="31" name="Retângulo de cantos arredondados 30"/>
          <p:cNvSpPr/>
          <p:nvPr/>
        </p:nvSpPr>
        <p:spPr>
          <a:xfrm rot="20498918">
            <a:off x="470262" y="658063"/>
            <a:ext cx="3271092" cy="1043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itchFamily="34" charset="0"/>
              </a:rPr>
              <a:t>Ondas Mecânicas</a:t>
            </a:r>
            <a:endParaRPr lang="pt-BR" sz="2800" dirty="0">
              <a:latin typeface="Arial Black" pitchFamily="34" charset="0"/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8076741" y="4800992"/>
            <a:ext cx="2741314" cy="82037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atin typeface="Arial Black" pitchFamily="34" charset="0"/>
              </a:rPr>
              <a:t>V</a:t>
            </a:r>
            <a:r>
              <a:rPr lang="pt-BR" sz="2400" baseline="-25000" dirty="0" smtClean="0">
                <a:latin typeface="Arial Black" pitchFamily="34" charset="0"/>
              </a:rPr>
              <a:t>ar</a:t>
            </a:r>
            <a:r>
              <a:rPr lang="pt-B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 3. 10</a:t>
            </a:r>
            <a:r>
              <a:rPr lang="pt-BR" sz="2400" b="1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  <a:r>
              <a:rPr lang="pt-B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m/s</a:t>
            </a:r>
            <a:endParaRPr lang="pt-BR" sz="2400" b="1" dirty="0">
              <a:latin typeface="Arial Black" pitchFamily="34" charset="0"/>
            </a:endParaRPr>
          </a:p>
        </p:txBody>
      </p:sp>
      <p:sp>
        <p:nvSpPr>
          <p:cNvPr id="36" name="Retângulo de cantos arredondados 35"/>
          <p:cNvSpPr/>
          <p:nvPr/>
        </p:nvSpPr>
        <p:spPr>
          <a:xfrm rot="1215688">
            <a:off x="8576852" y="715239"/>
            <a:ext cx="3564556" cy="92910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latin typeface="Arial Black" pitchFamily="34" charset="0"/>
              </a:rPr>
              <a:t>Ondas eletromagnética</a:t>
            </a:r>
            <a:endParaRPr lang="pt-BR" sz="2800" dirty="0">
              <a:latin typeface="Arial Black" pitchFamily="34" charset="0"/>
            </a:endParaRPr>
          </a:p>
        </p:txBody>
      </p:sp>
      <p:sp>
        <p:nvSpPr>
          <p:cNvPr id="15" name="Fluxograma: Cartão 14"/>
          <p:cNvSpPr/>
          <p:nvPr/>
        </p:nvSpPr>
        <p:spPr>
          <a:xfrm>
            <a:off x="389176" y="4448673"/>
            <a:ext cx="2663513" cy="1670145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Arial Black" pitchFamily="34" charset="0"/>
              </a:rPr>
              <a:t>Velocidade do som depende da temperatura</a:t>
            </a:r>
            <a:endParaRPr lang="pt-BR" sz="2000" dirty="0">
              <a:latin typeface="Arial Black" pitchFamily="34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>
            <a:off x="3052689" y="5302310"/>
            <a:ext cx="60487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67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30" grpId="0" animBg="1"/>
      <p:bldP spid="31" grpId="0" animBg="1"/>
      <p:bldP spid="33" grpId="0" animBg="1"/>
      <p:bldP spid="36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43" y="2011680"/>
            <a:ext cx="9400254" cy="4533621"/>
          </a:xfrm>
          <a:prstGeom prst="rect">
            <a:avLst/>
          </a:prstGeom>
        </p:spPr>
      </p:pic>
      <p:sp>
        <p:nvSpPr>
          <p:cNvPr id="4" name="Texto explicativo em forma de nuvem 3"/>
          <p:cNvSpPr/>
          <p:nvPr/>
        </p:nvSpPr>
        <p:spPr>
          <a:xfrm>
            <a:off x="8848578" y="208658"/>
            <a:ext cx="3343422" cy="2182850"/>
          </a:xfrm>
          <a:prstGeom prst="cloudCallout">
            <a:avLst>
              <a:gd name="adj1" fmla="val -55002"/>
              <a:gd name="adj2" fmla="val 68806"/>
            </a:avLst>
          </a:prstGeom>
          <a:solidFill>
            <a:srgbClr val="FFC00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LUZ</a:t>
            </a:r>
          </a:p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Se propaga no vácuo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5" name="Texto explicativo em forma de nuvem 4"/>
          <p:cNvSpPr/>
          <p:nvPr/>
        </p:nvSpPr>
        <p:spPr>
          <a:xfrm flipH="1">
            <a:off x="188167" y="42203"/>
            <a:ext cx="4440103" cy="2852141"/>
          </a:xfrm>
          <a:prstGeom prst="cloudCallout">
            <a:avLst>
              <a:gd name="adj1" fmla="val -47103"/>
              <a:gd name="adj2" fmla="val 63294"/>
            </a:avLst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SOM   não se propaga no vácuo, pois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</a:rPr>
              <a:t>p</a:t>
            </a:r>
            <a:r>
              <a:rPr lang="pt-BR" sz="2000" b="1" dirty="0" smtClean="0">
                <a:solidFill>
                  <a:schemeClr val="tx1"/>
                </a:solidFill>
              </a:rPr>
              <a:t>recisa </a:t>
            </a:r>
            <a:r>
              <a:rPr lang="pt-BR" sz="2000" b="1" dirty="0">
                <a:solidFill>
                  <a:schemeClr val="tx1"/>
                </a:solidFill>
              </a:rPr>
              <a:t>de um meio material para se propagar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573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5127" y="773724"/>
            <a:ext cx="10515600" cy="54064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9600" b="1" dirty="0" smtClean="0"/>
          </a:p>
          <a:p>
            <a:pPr marL="0" indent="0">
              <a:buNone/>
            </a:pPr>
            <a:r>
              <a:rPr lang="pt-BR" sz="9600" b="1" dirty="0" smtClean="0"/>
              <a:t>Boa Prova à todos!!!</a:t>
            </a:r>
          </a:p>
        </p:txBody>
      </p:sp>
    </p:spTree>
    <p:extLst>
      <p:ext uri="{BB962C8B-B14F-4D97-AF65-F5344CB8AC3E}">
        <p14:creationId xmlns:p14="http://schemas.microsoft.com/office/powerpoint/2010/main" val="416034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9213" y="264510"/>
            <a:ext cx="11368835" cy="1313122"/>
          </a:xfrm>
        </p:spPr>
        <p:txBody>
          <a:bodyPr/>
          <a:lstStyle/>
          <a:p>
            <a:r>
              <a:rPr lang="pt-BR" dirty="0"/>
              <a:t> </a:t>
            </a:r>
            <a:r>
              <a:rPr lang="pt-BR" dirty="0" smtClean="0"/>
              <a:t>          </a:t>
            </a:r>
            <a:r>
              <a:rPr lang="pt-BR" sz="4400" b="1" dirty="0" smtClean="0"/>
              <a:t>Você </a:t>
            </a:r>
            <a:r>
              <a:rPr lang="pt-BR" sz="4400" b="1" dirty="0" smtClean="0"/>
              <a:t>não </a:t>
            </a:r>
            <a:r>
              <a:rPr lang="pt-BR" sz="4400" b="1" dirty="0"/>
              <a:t>precisa ser </a:t>
            </a:r>
            <a:r>
              <a:rPr lang="pt-BR" sz="4400" b="1" dirty="0" smtClean="0"/>
              <a:t>nenhum...</a:t>
            </a:r>
            <a:endParaRPr lang="pt-BR" sz="4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7184" y="1295445"/>
            <a:ext cx="3906336" cy="4351338"/>
          </a:xfrm>
        </p:spPr>
        <p:txBody>
          <a:bodyPr/>
          <a:lstStyle/>
          <a:p>
            <a:r>
              <a:rPr lang="pt-BR" sz="3600" dirty="0"/>
              <a:t>Isaac </a:t>
            </a:r>
            <a:r>
              <a:rPr lang="pt-BR" sz="3600" dirty="0" smtClean="0"/>
              <a:t>Newton</a:t>
            </a:r>
          </a:p>
          <a:p>
            <a:endParaRPr lang="pt-BR" sz="3600" dirty="0" smtClean="0"/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774815" y="1201785"/>
            <a:ext cx="516923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600" dirty="0" smtClean="0">
                <a:cs typeface="Arial" panose="020B0604020202020204" pitchFamily="34" charset="0"/>
              </a:rPr>
              <a:t>Albert Einstein</a:t>
            </a:r>
          </a:p>
          <a:p>
            <a:endParaRPr lang="pt-BR" sz="3600" dirty="0" smtClean="0">
              <a:cs typeface="Arial" panose="020B0604020202020204" pitchFamily="34" charset="0"/>
            </a:endParaRP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26" y="2073476"/>
            <a:ext cx="3035274" cy="34508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b="2584"/>
          <a:stretch/>
        </p:blipFill>
        <p:spPr>
          <a:xfrm>
            <a:off x="6421490" y="2085134"/>
            <a:ext cx="4306282" cy="3450895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853830" y="55943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 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279214" y="5547688"/>
            <a:ext cx="116648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800" dirty="0"/>
              <a:t>para mandar bem em Física na hora das provas do </a:t>
            </a:r>
            <a:r>
              <a:rPr lang="pt-BR" sz="3800" b="1" dirty="0" smtClean="0"/>
              <a:t>Enem</a:t>
            </a:r>
            <a:r>
              <a:rPr lang="pt-BR" sz="3800" dirty="0" smtClean="0"/>
              <a:t>.</a:t>
            </a:r>
            <a:endParaRPr lang="pt-BR" sz="3800" dirty="0"/>
          </a:p>
        </p:txBody>
      </p:sp>
    </p:spTree>
    <p:extLst>
      <p:ext uri="{BB962C8B-B14F-4D97-AF65-F5344CB8AC3E}">
        <p14:creationId xmlns:p14="http://schemas.microsoft.com/office/powerpoint/2010/main" val="128309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22484"/>
            <a:ext cx="107442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Hoje vamos </a:t>
            </a:r>
            <a:r>
              <a:rPr lang="pt-BR" b="1" dirty="0"/>
              <a:t>dar </a:t>
            </a:r>
            <a:r>
              <a:rPr lang="pt-BR" b="1" dirty="0" smtClean="0"/>
              <a:t>algumas </a:t>
            </a:r>
            <a:r>
              <a:rPr lang="pt-BR" b="1" dirty="0"/>
              <a:t>dicas para chegar à nota máxima e garantir sua vaga na universidade. 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71" y="2048047"/>
            <a:ext cx="5946691" cy="4400551"/>
          </a:xfrm>
        </p:spPr>
      </p:pic>
    </p:spTree>
    <p:extLst>
      <p:ext uri="{BB962C8B-B14F-4D97-AF65-F5344CB8AC3E}">
        <p14:creationId xmlns:p14="http://schemas.microsoft.com/office/powerpoint/2010/main" val="418852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971" y="750028"/>
            <a:ext cx="9144000" cy="1120622"/>
          </a:xfrm>
        </p:spPr>
        <p:txBody>
          <a:bodyPr/>
          <a:lstStyle/>
          <a:p>
            <a:r>
              <a:rPr lang="pt-BR" dirty="0" smtClean="0"/>
              <a:t>Leis de Newton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447779"/>
            <a:ext cx="9078971" cy="35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6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3464418" y="193182"/>
            <a:ext cx="4765183" cy="1378040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Leis de Newton</a:t>
            </a:r>
            <a:endParaRPr lang="pt-BR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Conector reto 6"/>
          <p:cNvCxnSpPr>
            <a:stCxn id="5" idx="2"/>
          </p:cNvCxnSpPr>
          <p:nvPr/>
        </p:nvCxnSpPr>
        <p:spPr>
          <a:xfrm flipH="1">
            <a:off x="5847009" y="1571222"/>
            <a:ext cx="1" cy="36060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4372378" y="1931831"/>
            <a:ext cx="2949261" cy="528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Importante lembrar</a:t>
            </a:r>
            <a:endParaRPr lang="pt-BR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Conector de seta reta 9"/>
          <p:cNvCxnSpPr>
            <a:stCxn id="8" idx="2"/>
          </p:cNvCxnSpPr>
          <p:nvPr/>
        </p:nvCxnSpPr>
        <p:spPr>
          <a:xfrm flipH="1">
            <a:off x="5847008" y="2459865"/>
            <a:ext cx="1" cy="6439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3161762" y="3103808"/>
            <a:ext cx="5370491" cy="528034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As leis são aplicadas em: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Conector reto 11"/>
          <p:cNvCxnSpPr/>
          <p:nvPr/>
        </p:nvCxnSpPr>
        <p:spPr>
          <a:xfrm flipH="1">
            <a:off x="5847006" y="3631842"/>
            <a:ext cx="1" cy="36060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3161762" y="3992451"/>
            <a:ext cx="268524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3161760" y="3992451"/>
            <a:ext cx="2" cy="36061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>
            <a:off x="5847008" y="3992451"/>
            <a:ext cx="268524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>
            <a:off x="8532251" y="3992453"/>
            <a:ext cx="2" cy="36061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de cantos arredondados 18"/>
          <p:cNvSpPr/>
          <p:nvPr/>
        </p:nvSpPr>
        <p:spPr>
          <a:xfrm>
            <a:off x="1555120" y="4353061"/>
            <a:ext cx="3213279" cy="528034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movimento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6925611" y="4353061"/>
            <a:ext cx="3213279" cy="528034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repouso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1" name="Conector reto 20"/>
          <p:cNvCxnSpPr/>
          <p:nvPr/>
        </p:nvCxnSpPr>
        <p:spPr>
          <a:xfrm flipH="1">
            <a:off x="3161758" y="4893975"/>
            <a:ext cx="2" cy="73409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H="1">
            <a:off x="8532250" y="4881094"/>
            <a:ext cx="2" cy="74697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3161758" y="5628072"/>
            <a:ext cx="1210620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flipH="1">
            <a:off x="7357056" y="5628072"/>
            <a:ext cx="1155880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ângulo 30"/>
          <p:cNvSpPr/>
          <p:nvPr/>
        </p:nvSpPr>
        <p:spPr>
          <a:xfrm>
            <a:off x="4407795" y="4990569"/>
            <a:ext cx="2949261" cy="1223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Depende do referencial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81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 animBg="1"/>
      <p:bldP spid="19" grpId="0" animBg="1"/>
      <p:bldP spid="2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464418" y="165046"/>
            <a:ext cx="4765183" cy="875764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Leis de Newton</a:t>
            </a:r>
            <a:endParaRPr lang="pt-BR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 flipH="1">
            <a:off x="5847008" y="1068946"/>
            <a:ext cx="1" cy="36060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4372377" y="1429555"/>
            <a:ext cx="2949261" cy="528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são</a:t>
            </a:r>
            <a:endParaRPr lang="pt-BR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9" name="Conector reto 8"/>
          <p:cNvCxnSpPr/>
          <p:nvPr/>
        </p:nvCxnSpPr>
        <p:spPr>
          <a:xfrm flipH="1">
            <a:off x="2350389" y="1712890"/>
            <a:ext cx="309737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2350391" y="1712890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1548679" y="2228046"/>
            <a:ext cx="1603417" cy="528034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1ª lei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2350387" y="2756080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de cantos arredondados 13"/>
          <p:cNvSpPr/>
          <p:nvPr/>
        </p:nvSpPr>
        <p:spPr>
          <a:xfrm>
            <a:off x="1328126" y="3284114"/>
            <a:ext cx="2044526" cy="106894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Lei da Inércia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 flipH="1">
            <a:off x="5847006" y="1880316"/>
            <a:ext cx="1" cy="3477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de cantos arredondados 16"/>
          <p:cNvSpPr/>
          <p:nvPr/>
        </p:nvSpPr>
        <p:spPr>
          <a:xfrm>
            <a:off x="5045297" y="2240925"/>
            <a:ext cx="1603417" cy="528034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ª lei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H="1">
            <a:off x="5847005" y="2794717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de cantos arredondados 18"/>
          <p:cNvSpPr/>
          <p:nvPr/>
        </p:nvSpPr>
        <p:spPr>
          <a:xfrm>
            <a:off x="4479426" y="3335633"/>
            <a:ext cx="2735157" cy="126212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Princípio fundamental da dinâmica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 flipH="1">
            <a:off x="6250546" y="1693572"/>
            <a:ext cx="322830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H="1">
            <a:off x="9478851" y="1712890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de cantos arredondados 24"/>
          <p:cNvSpPr/>
          <p:nvPr/>
        </p:nvSpPr>
        <p:spPr>
          <a:xfrm>
            <a:off x="8677142" y="2247364"/>
            <a:ext cx="1603417" cy="528034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3ª lei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6" name="Conector de seta reta 25"/>
          <p:cNvCxnSpPr/>
          <p:nvPr/>
        </p:nvCxnSpPr>
        <p:spPr>
          <a:xfrm flipH="1">
            <a:off x="9478851" y="2756080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de cantos arredondados 26"/>
          <p:cNvSpPr/>
          <p:nvPr/>
        </p:nvSpPr>
        <p:spPr>
          <a:xfrm>
            <a:off x="8111272" y="3296996"/>
            <a:ext cx="2735157" cy="126212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Ação e Reação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35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 animBg="1"/>
      <p:bldP spid="14" grpId="0" animBg="1"/>
      <p:bldP spid="17" grpId="0" animBg="1"/>
      <p:bldP spid="19" grpId="0" animBg="1"/>
      <p:bldP spid="25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870651" y="1622739"/>
            <a:ext cx="1603417" cy="528034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1ª lei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 flipH="1">
            <a:off x="2672359" y="2150773"/>
            <a:ext cx="2" cy="515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de cantos arredondados 5"/>
          <p:cNvSpPr/>
          <p:nvPr/>
        </p:nvSpPr>
        <p:spPr>
          <a:xfrm>
            <a:off x="1650098" y="2678807"/>
            <a:ext cx="2044526" cy="106894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Lei da Inércia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 flipH="1">
            <a:off x="3694625" y="3187521"/>
            <a:ext cx="74858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4443212" y="2923504"/>
            <a:ext cx="1287888" cy="528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diz que</a:t>
            </a:r>
            <a:endParaRPr lang="pt-BR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5619476" y="2150773"/>
            <a:ext cx="716930" cy="93371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de cantos arredondados 14"/>
          <p:cNvSpPr/>
          <p:nvPr/>
        </p:nvSpPr>
        <p:spPr>
          <a:xfrm>
            <a:off x="6421183" y="244699"/>
            <a:ext cx="5156924" cy="224092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“Todo corpo em repouso tende a permanecer em repouso”.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6" name="Conector de seta reta 15"/>
          <p:cNvCxnSpPr/>
          <p:nvPr/>
        </p:nvCxnSpPr>
        <p:spPr>
          <a:xfrm>
            <a:off x="5619476" y="3213279"/>
            <a:ext cx="716930" cy="76307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de cantos arredondados 17"/>
          <p:cNvSpPr/>
          <p:nvPr/>
        </p:nvSpPr>
        <p:spPr>
          <a:xfrm>
            <a:off x="6421183" y="3594816"/>
            <a:ext cx="5156924" cy="224092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“Todo corpo em movimento tende a permanecer em movimento”.</a:t>
            </a:r>
            <a:endParaRPr lang="pt-BR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4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6" y="4677415"/>
            <a:ext cx="54864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77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466</Words>
  <Application>Microsoft Office PowerPoint</Application>
  <PresentationFormat>Widescreen</PresentationFormat>
  <Paragraphs>165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33</vt:i4>
      </vt:variant>
    </vt:vector>
  </HeadingPairs>
  <TitlesOfParts>
    <vt:vector size="44" baseType="lpstr">
      <vt:lpstr>Batang</vt:lpstr>
      <vt:lpstr>Aharoni</vt:lpstr>
      <vt:lpstr>Arial</vt:lpstr>
      <vt:lpstr>Arial Black</vt:lpstr>
      <vt:lpstr>Berlin Sans FB</vt:lpstr>
      <vt:lpstr>Calibri</vt:lpstr>
      <vt:lpstr>Calibri Light</vt:lpstr>
      <vt:lpstr>Cambria Math</vt:lpstr>
      <vt:lpstr>Wingdings 2</vt:lpstr>
      <vt:lpstr>HDOfficeLightV0</vt:lpstr>
      <vt:lpstr>1_HDOfficeLightV0</vt:lpstr>
      <vt:lpstr>        Faculdades Integradas Vale do Iguaçu</vt:lpstr>
      <vt:lpstr>Convenhamos, que não é todo mundo que é apaixonados por Física, não é mesmo?</vt:lpstr>
      <vt:lpstr>Apresentação do PowerPoint</vt:lpstr>
      <vt:lpstr>           Você não precisa ser nenhum...</vt:lpstr>
      <vt:lpstr>Hoje vamos dar algumas dicas para chegar à nota máxima e garantir sua vaga na universidade. </vt:lpstr>
      <vt:lpstr>Leis de Newton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CINEMÁTICA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Energia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Ondas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Leis de Newton</dc:title>
  <dc:creator>Claudia Olinek Ristow</dc:creator>
  <cp:lastModifiedBy>CLEUSA REGIANE STCHUK FIGUEIRA</cp:lastModifiedBy>
  <cp:revision>21</cp:revision>
  <dcterms:created xsi:type="dcterms:W3CDTF">2018-10-26T02:47:10Z</dcterms:created>
  <dcterms:modified xsi:type="dcterms:W3CDTF">2018-10-26T23:02:11Z</dcterms:modified>
</cp:coreProperties>
</file>